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5143500" cx="9144000"/>
  <p:notesSz cx="6858000" cy="9144000"/>
  <p:embeddedFontLst>
    <p:embeddedFont>
      <p:font typeface="Quicksand"/>
      <p:regular r:id="rId19"/>
      <p:bold r:id="rId20"/>
    </p:embeddedFont>
    <p:embeddedFont>
      <p:font typeface="Quicksand Light"/>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3" roundtripDataSignature="AMtx7mg52M0r0ST32nsoPNzwbS6sQJRUv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Quicksand-bold.fntdata"/><Relationship Id="rId11" Type="http://schemas.openxmlformats.org/officeDocument/2006/relationships/slide" Target="slides/slide7.xml"/><Relationship Id="rId22" Type="http://schemas.openxmlformats.org/officeDocument/2006/relationships/font" Target="fonts/QuicksandLight-bold.fntdata"/><Relationship Id="rId10" Type="http://schemas.openxmlformats.org/officeDocument/2006/relationships/slide" Target="slides/slide6.xml"/><Relationship Id="rId21" Type="http://schemas.openxmlformats.org/officeDocument/2006/relationships/font" Target="fonts/QuicksandLight-regular.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Quicksand-regular.fntdata"/><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renewable-energy-solar-panel-6272343/"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bc.co.uk/bitesize/topics/zc3g87h/articles/zk9sv9q" TargetMode="External"/><Relationship Id="rId3" Type="http://schemas.openxmlformats.org/officeDocument/2006/relationships/hyperlink" Target="https://www.youtube.com/watch?v=NLO9w963Aj0"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 </a:t>
            </a:r>
            <a:r>
              <a:rPr lang="en-GB" u="sng">
                <a:solidFill>
                  <a:srgbClr val="3197A8"/>
                </a:solidFill>
                <a:hlinkClick r:id="rId2">
                  <a:extLst>
                    <a:ext uri="{A12FA001-AC4F-418D-AE19-62706E023703}">
                      <ahyp:hlinkClr val="tx"/>
                    </a:ext>
                  </a:extLst>
                </a:hlinkClick>
              </a:rPr>
              <a:t>https://pixabay.com/vectors/renewable-energy-solar-panel-6272343/</a:t>
            </a:r>
            <a:endParaRPr sz="1000"/>
          </a:p>
          <a:p>
            <a:pPr indent="0" lvl="0" marL="0" rtl="0" algn="l">
              <a:lnSpc>
                <a:spcPct val="115000"/>
              </a:lnSpc>
              <a:spcBef>
                <a:spcPts val="0"/>
              </a:spcBef>
              <a:spcAft>
                <a:spcPts val="0"/>
              </a:spcAft>
              <a:buSzPts val="1100"/>
              <a:buNone/>
            </a:pPr>
            <a:r>
              <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f1643bf0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gf1643bf09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fan runs out much more quickly than the low energy bulb so ensure that the students have completed the experiments on the first sheet (using the low energy light bulb) before they plug in the fan, as it will quite quickly use up the stored energy, whereas the low energy light bulb can last for some time.</a:t>
            </a:r>
            <a:endParaRPr sz="1000"/>
          </a:p>
          <a:p>
            <a:pPr indent="0" lvl="0" marL="0" rtl="0" algn="l">
              <a:lnSpc>
                <a:spcPct val="100000"/>
              </a:lnSpc>
              <a:spcBef>
                <a:spcPts val="0"/>
              </a:spcBef>
              <a:spcAft>
                <a:spcPts val="0"/>
              </a:spcAft>
              <a:buClr>
                <a:srgbClr val="000000"/>
              </a:buClr>
              <a:buSzPts val="1100"/>
              <a:buFont typeface="Arial"/>
              <a:buNone/>
            </a:pPr>
            <a:r>
              <a:rPr lang="en-GB" sz="1000"/>
              <a:t>https://pixabay.com/vectors/vector-garland-light-bulbs-4693703/</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f751ab108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f751ab108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chemeClr val="dk1"/>
                </a:solidFill>
              </a:rPr>
              <a:t>Teacher notes:  Ask the students to have their experiment results in front of them and quickly review the experiments together.  A typical answer sheet is also provided.  The experiment worksheet has some extra questions.  The most important of which is: In the next lesson you will be attaching a micro:bit to the circuit.  Can you work out what type of things the micro:bit might be able to control or measure?</a:t>
            </a:r>
            <a:endParaRPr sz="1000">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f751ab108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gf751ab1080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chemeClr val="dk1"/>
                </a:solidFill>
              </a:rPr>
              <a:t>Teacher notes:  Ask the students to have their experiment results in front of them and quickly review the experiments together.  A typical answer sheet is also provided.  The experiment worksheet has some extra questions.  The most important of which is: In the next lesson you will be attaching a micro:bit to the circuit.  Can you work out what type of things the micro:bit might be able to control or measure?</a:t>
            </a:r>
            <a:endParaRPr sz="100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f1647585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gf16475857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Answers to the plenary questions are available on the plenary answer sheet.</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f751ab1080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f751ab1080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https://pixabay.com/vectors/solar-panel-sun-energy-power-roof-310031/</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d98cb605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d98cb605d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should be on the board when the students enter the room as well as a starter worksheet being available for each student.  The solar store is a component which attaches to the solar panel and, using a battery like device called a supercapacitor, stores the solar energy.  This enables the user to use the stored power when they need it.</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f1ceaf95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gf1ceaf957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Pixabay graphic:</a:t>
            </a:r>
            <a:r>
              <a:rPr lang="en-GB" sz="1000">
                <a:solidFill>
                  <a:schemeClr val="dk1"/>
                </a:solidFill>
              </a:rPr>
              <a:t> https://pixabay.com/vectors/sunrise-lake-trees-hills-nature-5971361/</a:t>
            </a:r>
            <a:endParaRPr sz="1000">
              <a:solidFill>
                <a:schemeClr val="dk1"/>
              </a:solidFill>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If you are using this lesson in the UK </a:t>
            </a:r>
            <a:r>
              <a:rPr lang="en-GB">
                <a:solidFill>
                  <a:schemeClr val="dk1"/>
                </a:solidFill>
              </a:rPr>
              <a:t>this link </a:t>
            </a:r>
            <a:r>
              <a:rPr lang="en-GB" u="sng">
                <a:solidFill>
                  <a:schemeClr val="hlink"/>
                </a:solidFill>
                <a:hlinkClick r:id="rId2"/>
              </a:rPr>
              <a:t>https://www.bbc.co.uk/bitesize/topics/zc3g87h/articles/zk9sv9q</a:t>
            </a:r>
            <a:r>
              <a:rPr lang="en-GB">
                <a:solidFill>
                  <a:schemeClr val="dk1"/>
                </a:solidFill>
              </a:rPr>
              <a:t> also has a very useful 1.5minute BBC Bitesize video which shows an engineer undertaking maintenance on solar panels.</a:t>
            </a:r>
            <a:endParaRPr>
              <a:solidFill>
                <a:schemeClr val="dk1"/>
              </a:solidFill>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t>For those outside the UK link </a:t>
            </a:r>
            <a:r>
              <a:rPr lang="en-GB" u="sng">
                <a:solidFill>
                  <a:schemeClr val="hlink"/>
                </a:solidFill>
                <a:hlinkClick r:id="rId3"/>
              </a:rPr>
              <a:t>https://www.youtube.com/watch?v=NLO9w963Aj0</a:t>
            </a:r>
            <a:r>
              <a:rPr lang="en-GB"/>
              <a:t> </a:t>
            </a:r>
            <a:r>
              <a:rPr lang="en-GB"/>
              <a:t>has a very useful 1.5minute National Geographic video which gives a visual overview of solar power and solar panels.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f1643bf0b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gf1643bf0b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This is what the solar experimenters kit looks like.  List components: Solar panel, alligator clips, motor, fan, low-energy light bulb and solar store.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dfd89d768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gdfd89d7685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https://pixabay.com/vectors/farm-harvest-agriculture-farming-6189118/</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fcaad58683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gfcaad58683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https://pixabay.com/vectors/cartoon-chemist-chemistry-2030061/</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f1ceaf9572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 name="Google Shape;99;gf1ceaf9572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Pixabay graphic: https://pixabay.com/vectors/sun-sunshine-sunlight-outdoor-warm-29444/</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As you know, how long it takes for the bulb to light up with be very dependent on the lighting conditions.  If it is quite dull it may take a few minutes before the children can cup their hands around the bulb to check if it is lit.  In addition it may depend where the students are in the room, so some will light quicker than others. To avoid downtime during the lesson the students can start the main activity work-sheet as soon as they have connected up the bulb. The last question in the worksheet is: By looking at the garden light circuit do you know how long the bulb will stay lit when you either unplug the solar panels or if it goes dark? Try to bring out the idea of the micro:bit being a way of assessing how much charge the solar store is holding.</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3" name="Shape 13"/>
        <p:cNvGrpSpPr/>
        <p:nvPr/>
      </p:nvGrpSpPr>
      <p:grpSpPr>
        <a:xfrm>
          <a:off x="0" y="0"/>
          <a:ext cx="0" cy="0"/>
          <a:chOff x="0" y="0"/>
          <a:chExt cx="0" cy="0"/>
        </a:xfrm>
      </p:grpSpPr>
      <p:sp>
        <p:nvSpPr>
          <p:cNvPr id="14" name="Google Shape;14;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5" name="Google Shape;15;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 name="Google Shape;16;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7" name="Shape 17"/>
        <p:cNvGrpSpPr/>
        <p:nvPr/>
      </p:nvGrpSpPr>
      <p:grpSpPr>
        <a:xfrm>
          <a:off x="0" y="0"/>
          <a:ext cx="0" cy="0"/>
          <a:chOff x="0" y="0"/>
          <a:chExt cx="0" cy="0"/>
        </a:xfrm>
      </p:grpSpPr>
      <p:sp>
        <p:nvSpPr>
          <p:cNvPr id="18" name="Google Shape;18;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9" name="Google Shape;19;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1" name="Google Shape;21;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2" name="Google Shape;22;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1"/>
          <p:cNvSpPr txBox="1"/>
          <p:nvPr>
            <p:ph type="title"/>
          </p:nvPr>
        </p:nvSpPr>
        <p:spPr>
          <a:xfrm>
            <a:off x="116675" y="311150"/>
            <a:ext cx="80958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800"/>
              <a:t>Solar kit lesson 1</a:t>
            </a:r>
            <a:endParaRPr sz="4800"/>
          </a:p>
          <a:p>
            <a:pPr indent="0" lvl="0" marL="0" rtl="0" algn="l">
              <a:lnSpc>
                <a:spcPct val="100000"/>
              </a:lnSpc>
              <a:spcBef>
                <a:spcPts val="0"/>
              </a:spcBef>
              <a:spcAft>
                <a:spcPts val="0"/>
              </a:spcAft>
              <a:buSzPts val="2800"/>
              <a:buNone/>
            </a:pPr>
            <a:r>
              <a:rPr lang="en-GB" sz="3400"/>
              <a:t>Introducing the solar kit</a:t>
            </a:r>
            <a:endParaRPr sz="3400"/>
          </a:p>
          <a:p>
            <a:pPr indent="0" lvl="0" marL="0" rtl="0" algn="l">
              <a:lnSpc>
                <a:spcPct val="100000"/>
              </a:lnSpc>
              <a:spcBef>
                <a:spcPts val="0"/>
              </a:spcBef>
              <a:spcAft>
                <a:spcPts val="0"/>
              </a:spcAft>
              <a:buSzPts val="2800"/>
              <a:buNone/>
            </a:pPr>
            <a:r>
              <a:rPr lang="en-GB" sz="3400"/>
              <a:t>and garden light</a:t>
            </a:r>
            <a:endParaRPr sz="3400"/>
          </a:p>
        </p:txBody>
      </p:sp>
      <p:sp>
        <p:nvSpPr>
          <p:cNvPr id="28" name="Google Shape;28;p1"/>
          <p:cNvSpPr txBox="1"/>
          <p:nvPr>
            <p:ph idx="1" type="subTitle"/>
          </p:nvPr>
        </p:nvSpPr>
        <p:spPr>
          <a:xfrm>
            <a:off x="175550" y="2922850"/>
            <a:ext cx="4985400" cy="1773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experimenters kit</a:t>
            </a:r>
            <a:endParaRPr sz="1900">
              <a:latin typeface="Arial"/>
              <a:ea typeface="Arial"/>
              <a:cs typeface="Arial"/>
              <a:sym typeface="Arial"/>
            </a:endParaRPr>
          </a:p>
          <a:p>
            <a:pPr indent="0" lvl="0" marL="0" rtl="0" algn="l">
              <a:lnSpc>
                <a:spcPct val="115000"/>
              </a:lnSpc>
              <a:spcBef>
                <a:spcPts val="0"/>
              </a:spcBef>
              <a:spcAft>
                <a:spcPts val="0"/>
              </a:spcAft>
              <a:buSzPts val="1800"/>
              <a:buNone/>
            </a:pPr>
            <a:r>
              <a:t/>
            </a:r>
            <a:endParaRPr sz="1900">
              <a:latin typeface="Arial"/>
              <a:ea typeface="Arial"/>
              <a:cs typeface="Arial"/>
              <a:sym typeface="Arial"/>
            </a:endParaRPr>
          </a:p>
          <a:p>
            <a:pPr indent="0" lvl="0" marL="0" rtl="0" algn="l">
              <a:lnSpc>
                <a:spcPct val="100000"/>
              </a:lnSpc>
              <a:spcBef>
                <a:spcPts val="0"/>
              </a:spcBef>
              <a:spcAft>
                <a:spcPts val="0"/>
              </a:spcAft>
              <a:buSzPts val="1800"/>
              <a:buNone/>
            </a:pPr>
            <a:r>
              <a:rPr b="1" lang="en-GB" sz="1900">
                <a:latin typeface="Arial"/>
                <a:ea typeface="Arial"/>
                <a:cs typeface="Arial"/>
                <a:sym typeface="Arial"/>
              </a:rPr>
              <a:t>Focus on: introduction to solar kit,</a:t>
            </a:r>
            <a:endParaRPr b="1" sz="1900">
              <a:latin typeface="Arial"/>
              <a:ea typeface="Arial"/>
              <a:cs typeface="Arial"/>
              <a:sym typeface="Arial"/>
            </a:endParaRPr>
          </a:p>
          <a:p>
            <a:pPr indent="0" lvl="0" marL="0" rtl="0" algn="l">
              <a:lnSpc>
                <a:spcPct val="100000"/>
              </a:lnSpc>
              <a:spcBef>
                <a:spcPts val="0"/>
              </a:spcBef>
              <a:spcAft>
                <a:spcPts val="0"/>
              </a:spcAft>
              <a:buSzPts val="1800"/>
              <a:buNone/>
            </a:pPr>
            <a:r>
              <a:rPr b="1" lang="en-GB" sz="1900">
                <a:latin typeface="Arial"/>
                <a:ea typeface="Arial"/>
                <a:cs typeface="Arial"/>
                <a:sym typeface="Arial"/>
              </a:rPr>
              <a:t>limitations of the solar circuit without</a:t>
            </a:r>
            <a:endParaRPr b="1" sz="1900">
              <a:latin typeface="Arial"/>
              <a:ea typeface="Arial"/>
              <a:cs typeface="Arial"/>
              <a:sym typeface="Arial"/>
            </a:endParaRPr>
          </a:p>
          <a:p>
            <a:pPr indent="0" lvl="0" marL="0" rtl="0" algn="l">
              <a:lnSpc>
                <a:spcPct val="100000"/>
              </a:lnSpc>
              <a:spcBef>
                <a:spcPts val="0"/>
              </a:spcBef>
              <a:spcAft>
                <a:spcPts val="0"/>
              </a:spcAft>
              <a:buSzPts val="1800"/>
              <a:buNone/>
            </a:pPr>
            <a:r>
              <a:rPr b="1" lang="en-GB" sz="1900">
                <a:latin typeface="Arial"/>
                <a:ea typeface="Arial"/>
                <a:cs typeface="Arial"/>
                <a:sym typeface="Arial"/>
              </a:rPr>
              <a:t>a micro:bit </a:t>
            </a:r>
            <a:endParaRPr b="1" sz="1900">
              <a:latin typeface="Arial"/>
              <a:ea typeface="Arial"/>
              <a:cs typeface="Arial"/>
              <a:sym typeface="Arial"/>
            </a:endParaRPr>
          </a:p>
        </p:txBody>
      </p:sp>
      <p:pic>
        <p:nvPicPr>
          <p:cNvPr id="29" name="Google Shape;29;p1"/>
          <p:cNvPicPr preferRelativeResize="0"/>
          <p:nvPr/>
        </p:nvPicPr>
        <p:blipFill rotWithShape="1">
          <a:blip r:embed="rId3">
            <a:alphaModFix/>
          </a:blip>
          <a:srcRect b="0" l="15747" r="21763" t="0"/>
          <a:stretch/>
        </p:blipFill>
        <p:spPr>
          <a:xfrm>
            <a:off x="5361225" y="1587475"/>
            <a:ext cx="3515499" cy="31644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f1643bf09d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If you have successfully powered the light and started the worksheet try this:</a:t>
            </a:r>
            <a:endParaRPr/>
          </a:p>
        </p:txBody>
      </p:sp>
      <p:sp>
        <p:nvSpPr>
          <p:cNvPr id="124" name="Google Shape;124;gf1643bf09d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5" name="Google Shape;125;gf1643bf09d_0_0"/>
          <p:cNvSpPr txBox="1"/>
          <p:nvPr/>
        </p:nvSpPr>
        <p:spPr>
          <a:xfrm>
            <a:off x="449125" y="1173575"/>
            <a:ext cx="1673700" cy="31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126" name="Google Shape;126;gf1643bf09d_0_0"/>
          <p:cNvSpPr txBox="1"/>
          <p:nvPr/>
        </p:nvSpPr>
        <p:spPr>
          <a:xfrm>
            <a:off x="7106000" y="1156063"/>
            <a:ext cx="1906200" cy="1781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Touch together the two ends of the white alligator clips to enable the Solar Store.</a:t>
            </a:r>
            <a:endParaRPr b="0" i="0" sz="1800" u="none" cap="none" strike="noStrike">
              <a:solidFill>
                <a:srgbClr val="666666"/>
              </a:solidFill>
              <a:latin typeface="Arial"/>
              <a:ea typeface="Arial"/>
              <a:cs typeface="Arial"/>
              <a:sym typeface="Arial"/>
            </a:endParaRPr>
          </a:p>
        </p:txBody>
      </p:sp>
      <p:pic>
        <p:nvPicPr>
          <p:cNvPr id="127" name="Google Shape;127;gf1643bf09d_0_0"/>
          <p:cNvPicPr preferRelativeResize="0"/>
          <p:nvPr/>
        </p:nvPicPr>
        <p:blipFill rotWithShape="1">
          <a:blip r:embed="rId3">
            <a:alphaModFix/>
          </a:blip>
          <a:srcRect b="0" l="0" r="0" t="0"/>
          <a:stretch/>
        </p:blipFill>
        <p:spPr>
          <a:xfrm>
            <a:off x="2025800" y="1370632"/>
            <a:ext cx="4967676" cy="2859269"/>
          </a:xfrm>
          <a:prstGeom prst="rect">
            <a:avLst/>
          </a:prstGeom>
          <a:noFill/>
          <a:ln>
            <a:noFill/>
          </a:ln>
        </p:spPr>
      </p:pic>
      <p:sp>
        <p:nvSpPr>
          <p:cNvPr id="128" name="Google Shape;128;gf1643bf09d_0_0"/>
          <p:cNvSpPr txBox="1"/>
          <p:nvPr/>
        </p:nvSpPr>
        <p:spPr>
          <a:xfrm>
            <a:off x="7106000" y="3076125"/>
            <a:ext cx="2037900" cy="1617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Disconnect the two ends of the white alligator clips to turn the fan off.</a:t>
            </a:r>
            <a:endParaRPr b="0" i="0" sz="1800" u="none" cap="none" strike="noStrike">
              <a:solidFill>
                <a:srgbClr val="666666"/>
              </a:solidFill>
              <a:latin typeface="Arial"/>
              <a:ea typeface="Arial"/>
              <a:cs typeface="Arial"/>
              <a:sym typeface="Arial"/>
            </a:endParaRPr>
          </a:p>
        </p:txBody>
      </p:sp>
      <p:sp>
        <p:nvSpPr>
          <p:cNvPr id="129" name="Google Shape;129;gf1643bf09d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5</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000"/>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f751ab1080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Review the experiment - part 1</a:t>
            </a:r>
            <a:endParaRPr/>
          </a:p>
        </p:txBody>
      </p:sp>
      <p:sp>
        <p:nvSpPr>
          <p:cNvPr id="135" name="Google Shape;135;gf751ab1080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6" name="Google Shape;136;gf751ab1080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6</a:t>
            </a:r>
            <a:endParaRPr b="0" i="0" sz="1400" u="none" cap="none" strike="noStrike">
              <a:solidFill>
                <a:srgbClr val="666666"/>
              </a:solidFill>
              <a:latin typeface="Arial"/>
              <a:ea typeface="Arial"/>
              <a:cs typeface="Arial"/>
              <a:sym typeface="Arial"/>
            </a:endParaRPr>
          </a:p>
        </p:txBody>
      </p:sp>
      <p:sp>
        <p:nvSpPr>
          <p:cNvPr id="137" name="Google Shape;137;gf751ab1080_0_0"/>
          <p:cNvSpPr txBox="1"/>
          <p:nvPr/>
        </p:nvSpPr>
        <p:spPr>
          <a:xfrm>
            <a:off x="588075" y="974275"/>
            <a:ext cx="8136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gf751ab1080_0_0"/>
          <p:cNvSpPr txBox="1"/>
          <p:nvPr/>
        </p:nvSpPr>
        <p:spPr>
          <a:xfrm>
            <a:off x="254550" y="939175"/>
            <a:ext cx="40989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How long do you need to shine light onto the solar panel before the Bulb starts to glow dimly?</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How long do you need to shine light onto the solar panel before the Bulb starts to glow brightly?</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Once the Bulb is shining brightly, if you disconnect the Solar Panel from the Solar Board, how long is it before the Bulb goes out?</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Try your experiments with different light sources such as the sun or different brightness indoor lighting to see how it affects the timings.</a:t>
            </a:r>
            <a:endParaRPr b="0" i="0" sz="1400" u="none" cap="none" strike="noStrike">
              <a:solidFill>
                <a:srgbClr val="666666"/>
              </a:solidFill>
              <a:latin typeface="Arial"/>
              <a:ea typeface="Arial"/>
              <a:cs typeface="Arial"/>
              <a:sym typeface="Arial"/>
            </a:endParaRPr>
          </a:p>
        </p:txBody>
      </p:sp>
      <p:pic>
        <p:nvPicPr>
          <p:cNvPr id="139" name="Google Shape;139;gf751ab1080_0_0"/>
          <p:cNvPicPr preferRelativeResize="0"/>
          <p:nvPr/>
        </p:nvPicPr>
        <p:blipFill rotWithShape="1">
          <a:blip r:embed="rId3">
            <a:alphaModFix/>
          </a:blip>
          <a:srcRect b="0" l="14462" r="21029" t="0"/>
          <a:stretch/>
        </p:blipFill>
        <p:spPr>
          <a:xfrm>
            <a:off x="4689450" y="974275"/>
            <a:ext cx="3932275"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0" st="0"/>
                                            </p:txEl>
                                          </p:spTgt>
                                        </p:tgtEl>
                                        <p:attrNameLst>
                                          <p:attrName>style.visibility</p:attrName>
                                        </p:attrNameLst>
                                      </p:cBhvr>
                                      <p:to>
                                        <p:strVal val="visible"/>
                                      </p:to>
                                    </p:set>
                                    <p:animEffect filter="fade" transition="in">
                                      <p:cBhvr>
                                        <p:cTn dur="1000"/>
                                        <p:tgtEl>
                                          <p:spTgt spid="13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1" st="1"/>
                                            </p:txEl>
                                          </p:spTgt>
                                        </p:tgtEl>
                                        <p:attrNameLst>
                                          <p:attrName>style.visibility</p:attrName>
                                        </p:attrNameLst>
                                      </p:cBhvr>
                                      <p:to>
                                        <p:strVal val="visible"/>
                                      </p:to>
                                    </p:set>
                                    <p:animEffect filter="fade" transition="in">
                                      <p:cBhvr>
                                        <p:cTn dur="1000"/>
                                        <p:tgtEl>
                                          <p:spTgt spid="13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2" st="2"/>
                                            </p:txEl>
                                          </p:spTgt>
                                        </p:tgtEl>
                                        <p:attrNameLst>
                                          <p:attrName>style.visibility</p:attrName>
                                        </p:attrNameLst>
                                      </p:cBhvr>
                                      <p:to>
                                        <p:strVal val="visible"/>
                                      </p:to>
                                    </p:set>
                                    <p:animEffect filter="fade" transition="in">
                                      <p:cBhvr>
                                        <p:cTn dur="1000"/>
                                        <p:tgtEl>
                                          <p:spTgt spid="13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3" st="3"/>
                                            </p:txEl>
                                          </p:spTgt>
                                        </p:tgtEl>
                                        <p:attrNameLst>
                                          <p:attrName>style.visibility</p:attrName>
                                        </p:attrNameLst>
                                      </p:cBhvr>
                                      <p:to>
                                        <p:strVal val="visible"/>
                                      </p:to>
                                    </p:set>
                                    <p:animEffect filter="fade" transition="in">
                                      <p:cBhvr>
                                        <p:cTn dur="1000"/>
                                        <p:tgtEl>
                                          <p:spTgt spid="13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4" st="4"/>
                                            </p:txEl>
                                          </p:spTgt>
                                        </p:tgtEl>
                                        <p:attrNameLst>
                                          <p:attrName>style.visibility</p:attrName>
                                        </p:attrNameLst>
                                      </p:cBhvr>
                                      <p:to>
                                        <p:strVal val="visible"/>
                                      </p:to>
                                    </p:set>
                                    <p:animEffect filter="fade" transition="in">
                                      <p:cBhvr>
                                        <p:cTn dur="1000"/>
                                        <p:tgtEl>
                                          <p:spTgt spid="13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5" st="5"/>
                                            </p:txEl>
                                          </p:spTgt>
                                        </p:tgtEl>
                                        <p:attrNameLst>
                                          <p:attrName>style.visibility</p:attrName>
                                        </p:attrNameLst>
                                      </p:cBhvr>
                                      <p:to>
                                        <p:strVal val="visible"/>
                                      </p:to>
                                    </p:set>
                                    <p:animEffect filter="fade" transition="in">
                                      <p:cBhvr>
                                        <p:cTn dur="1000"/>
                                        <p:tgtEl>
                                          <p:spTgt spid="13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6" st="6"/>
                                            </p:txEl>
                                          </p:spTgt>
                                        </p:tgtEl>
                                        <p:attrNameLst>
                                          <p:attrName>style.visibility</p:attrName>
                                        </p:attrNameLst>
                                      </p:cBhvr>
                                      <p:to>
                                        <p:strVal val="visible"/>
                                      </p:to>
                                    </p:set>
                                    <p:animEffect filter="fade" transition="in">
                                      <p:cBhvr>
                                        <p:cTn dur="1000"/>
                                        <p:tgtEl>
                                          <p:spTgt spid="13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7" st="7"/>
                                            </p:txEl>
                                          </p:spTgt>
                                        </p:tgtEl>
                                        <p:attrNameLst>
                                          <p:attrName>style.visibility</p:attrName>
                                        </p:attrNameLst>
                                      </p:cBhvr>
                                      <p:to>
                                        <p:strVal val="visible"/>
                                      </p:to>
                                    </p:set>
                                    <p:animEffect filter="fade" transition="in">
                                      <p:cBhvr>
                                        <p:cTn dur="1000"/>
                                        <p:tgtEl>
                                          <p:spTgt spid="138">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8" st="8"/>
                                            </p:txEl>
                                          </p:spTgt>
                                        </p:tgtEl>
                                        <p:attrNameLst>
                                          <p:attrName>style.visibility</p:attrName>
                                        </p:attrNameLst>
                                      </p:cBhvr>
                                      <p:to>
                                        <p:strVal val="visible"/>
                                      </p:to>
                                    </p:set>
                                    <p:animEffect filter="fade" transition="in">
                                      <p:cBhvr>
                                        <p:cTn dur="1000"/>
                                        <p:tgtEl>
                                          <p:spTgt spid="138">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9" st="9"/>
                                            </p:txEl>
                                          </p:spTgt>
                                        </p:tgtEl>
                                        <p:attrNameLst>
                                          <p:attrName>style.visibility</p:attrName>
                                        </p:attrNameLst>
                                      </p:cBhvr>
                                      <p:to>
                                        <p:strVal val="visible"/>
                                      </p:to>
                                    </p:set>
                                    <p:animEffect filter="fade" transition="in">
                                      <p:cBhvr>
                                        <p:cTn dur="1000"/>
                                        <p:tgtEl>
                                          <p:spTgt spid="138">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f751ab1080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Review the experiment - part 2</a:t>
            </a:r>
            <a:endParaRPr/>
          </a:p>
        </p:txBody>
      </p:sp>
      <p:sp>
        <p:nvSpPr>
          <p:cNvPr id="145" name="Google Shape;145;gf751ab1080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6" name="Google Shape;146;gf751ab1080_0_12"/>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6</a:t>
            </a:r>
            <a:endParaRPr b="0" i="0" sz="1400" u="none" cap="none" strike="noStrike">
              <a:solidFill>
                <a:srgbClr val="666666"/>
              </a:solidFill>
              <a:latin typeface="Arial"/>
              <a:ea typeface="Arial"/>
              <a:cs typeface="Arial"/>
              <a:sym typeface="Arial"/>
            </a:endParaRPr>
          </a:p>
        </p:txBody>
      </p:sp>
      <p:sp>
        <p:nvSpPr>
          <p:cNvPr id="147" name="Google Shape;147;gf751ab1080_0_12"/>
          <p:cNvSpPr txBox="1"/>
          <p:nvPr/>
        </p:nvSpPr>
        <p:spPr>
          <a:xfrm>
            <a:off x="588075" y="974275"/>
            <a:ext cx="8136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gf751ab1080_0_12"/>
          <p:cNvSpPr txBox="1"/>
          <p:nvPr/>
        </p:nvSpPr>
        <p:spPr>
          <a:xfrm>
            <a:off x="219425" y="930400"/>
            <a:ext cx="4415100" cy="338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In the next lesson you will be attaching a micro:bit to the circuit.  Can you work out what type of things the micro:bit might be able to control or measure?</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Measuring charge on supercapacitor</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Display on micro:bit</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Use of buttons on/off</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Use of temperature sensor</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p:txBody>
      </p:sp>
      <p:pic>
        <p:nvPicPr>
          <p:cNvPr id="149" name="Google Shape;149;gf751ab1080_0_12"/>
          <p:cNvPicPr preferRelativeResize="0"/>
          <p:nvPr/>
        </p:nvPicPr>
        <p:blipFill rotWithShape="1">
          <a:blip r:embed="rId3">
            <a:alphaModFix/>
          </a:blip>
          <a:srcRect b="0" l="14462" r="21029" t="0"/>
          <a:stretch/>
        </p:blipFill>
        <p:spPr>
          <a:xfrm>
            <a:off x="4737100" y="930400"/>
            <a:ext cx="3932275"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Effect filter="fade" transition="in">
                                      <p:cBhvr>
                                        <p:cTn dur="1000"/>
                                        <p:tgtEl>
                                          <p:spTgt spid="1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Effect filter="fade" transition="in">
                                      <p:cBhvr>
                                        <p:cTn dur="1000"/>
                                        <p:tgtEl>
                                          <p:spTgt spid="1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Effect filter="fade" transition="in">
                                      <p:cBhvr>
                                        <p:cTn dur="1000"/>
                                        <p:tgtEl>
                                          <p:spTgt spid="1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animEffect filter="fade" transition="in">
                                      <p:cBhvr>
                                        <p:cTn dur="1000"/>
                                        <p:tgtEl>
                                          <p:spTgt spid="14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4" st="4"/>
                                            </p:txEl>
                                          </p:spTgt>
                                        </p:tgtEl>
                                        <p:attrNameLst>
                                          <p:attrName>style.visibility</p:attrName>
                                        </p:attrNameLst>
                                      </p:cBhvr>
                                      <p:to>
                                        <p:strVal val="visible"/>
                                      </p:to>
                                    </p:set>
                                    <p:animEffect filter="fade" transition="in">
                                      <p:cBhvr>
                                        <p:cTn dur="1000"/>
                                        <p:tgtEl>
                                          <p:spTgt spid="14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5" st="5"/>
                                            </p:txEl>
                                          </p:spTgt>
                                        </p:tgtEl>
                                        <p:attrNameLst>
                                          <p:attrName>style.visibility</p:attrName>
                                        </p:attrNameLst>
                                      </p:cBhvr>
                                      <p:to>
                                        <p:strVal val="visible"/>
                                      </p:to>
                                    </p:set>
                                    <p:animEffect filter="fade" transition="in">
                                      <p:cBhvr>
                                        <p:cTn dur="1000"/>
                                        <p:tgtEl>
                                          <p:spTgt spid="14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6" st="6"/>
                                            </p:txEl>
                                          </p:spTgt>
                                        </p:tgtEl>
                                        <p:attrNameLst>
                                          <p:attrName>style.visibility</p:attrName>
                                        </p:attrNameLst>
                                      </p:cBhvr>
                                      <p:to>
                                        <p:strVal val="visible"/>
                                      </p:to>
                                    </p:set>
                                    <p:animEffect filter="fade" transition="in">
                                      <p:cBhvr>
                                        <p:cTn dur="1000"/>
                                        <p:tgtEl>
                                          <p:spTgt spid="14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7" st="7"/>
                                            </p:txEl>
                                          </p:spTgt>
                                        </p:tgtEl>
                                        <p:attrNameLst>
                                          <p:attrName>style.visibility</p:attrName>
                                        </p:attrNameLst>
                                      </p:cBhvr>
                                      <p:to>
                                        <p:strVal val="visible"/>
                                      </p:to>
                                    </p:set>
                                    <p:animEffect filter="fade" transition="in">
                                      <p:cBhvr>
                                        <p:cTn dur="1000"/>
                                        <p:tgtEl>
                                          <p:spTgt spid="148">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8" st="8"/>
                                            </p:txEl>
                                          </p:spTgt>
                                        </p:tgtEl>
                                        <p:attrNameLst>
                                          <p:attrName>style.visibility</p:attrName>
                                        </p:attrNameLst>
                                      </p:cBhvr>
                                      <p:to>
                                        <p:strVal val="visible"/>
                                      </p:to>
                                    </p:set>
                                    <p:animEffect filter="fade" transition="in">
                                      <p:cBhvr>
                                        <p:cTn dur="1000"/>
                                        <p:tgtEl>
                                          <p:spTgt spid="148">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9" st="9"/>
                                            </p:txEl>
                                          </p:spTgt>
                                        </p:tgtEl>
                                        <p:attrNameLst>
                                          <p:attrName>style.visibility</p:attrName>
                                        </p:attrNameLst>
                                      </p:cBhvr>
                                      <p:to>
                                        <p:strVal val="visible"/>
                                      </p:to>
                                    </p:set>
                                    <p:animEffect filter="fade" transition="in">
                                      <p:cBhvr>
                                        <p:cTn dur="1000"/>
                                        <p:tgtEl>
                                          <p:spTgt spid="148">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53" name="Shape 153"/>
        <p:cNvGrpSpPr/>
        <p:nvPr/>
      </p:nvGrpSpPr>
      <p:grpSpPr>
        <a:xfrm>
          <a:off x="0" y="0"/>
          <a:ext cx="0" cy="0"/>
          <a:chOff x="0" y="0"/>
          <a:chExt cx="0" cy="0"/>
        </a:xfrm>
      </p:grpSpPr>
      <p:sp>
        <p:nvSpPr>
          <p:cNvPr id="154" name="Google Shape;154;gf164758578_0_0"/>
          <p:cNvSpPr txBox="1"/>
          <p:nvPr>
            <p:ph type="title"/>
          </p:nvPr>
        </p:nvSpPr>
        <p:spPr>
          <a:xfrm>
            <a:off x="145850" y="44817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Solar Store</a:t>
            </a:r>
            <a:endParaRPr/>
          </a:p>
        </p:txBody>
      </p:sp>
      <p:sp>
        <p:nvSpPr>
          <p:cNvPr id="155" name="Google Shape;155;gf164758578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pic>
        <p:nvPicPr>
          <p:cNvPr id="156" name="Google Shape;156;gf164758578_0_0"/>
          <p:cNvPicPr preferRelativeResize="0"/>
          <p:nvPr/>
        </p:nvPicPr>
        <p:blipFill rotWithShape="1">
          <a:blip r:embed="rId3">
            <a:alphaModFix/>
          </a:blip>
          <a:srcRect b="0" l="0" r="0" t="0"/>
          <a:stretch/>
        </p:blipFill>
        <p:spPr>
          <a:xfrm>
            <a:off x="2147700" y="1289048"/>
            <a:ext cx="5288600" cy="2878425"/>
          </a:xfrm>
          <a:prstGeom prst="rect">
            <a:avLst/>
          </a:prstGeom>
          <a:noFill/>
          <a:ln>
            <a:noFill/>
          </a:ln>
        </p:spPr>
      </p:pic>
      <p:sp>
        <p:nvSpPr>
          <p:cNvPr id="157" name="Google Shape;157;gf164758578_0_0"/>
          <p:cNvSpPr txBox="1"/>
          <p:nvPr/>
        </p:nvSpPr>
        <p:spPr>
          <a:xfrm>
            <a:off x="2732925" y="744650"/>
            <a:ext cx="2248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Quicksand"/>
                <a:ea typeface="Quicksand"/>
                <a:cs typeface="Quicksand"/>
                <a:sym typeface="Quicksand"/>
              </a:rPr>
              <a:t>C - </a:t>
            </a:r>
            <a:endParaRPr b="0" i="0" sz="1400" u="none" cap="none" strike="noStrike">
              <a:solidFill>
                <a:srgbClr val="000000"/>
              </a:solidFill>
              <a:latin typeface="Quicksand"/>
              <a:ea typeface="Quicksand"/>
              <a:cs typeface="Quicksand"/>
              <a:sym typeface="Quicksand"/>
            </a:endParaRPr>
          </a:p>
        </p:txBody>
      </p:sp>
      <p:sp>
        <p:nvSpPr>
          <p:cNvPr id="158" name="Google Shape;158;gf164758578_0_0"/>
          <p:cNvSpPr txBox="1"/>
          <p:nvPr/>
        </p:nvSpPr>
        <p:spPr>
          <a:xfrm>
            <a:off x="7631375" y="3097350"/>
            <a:ext cx="15177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Quicksand"/>
                <a:ea typeface="Quicksand"/>
                <a:cs typeface="Quicksand"/>
                <a:sym typeface="Quicksand"/>
              </a:rPr>
              <a:t>E -</a:t>
            </a:r>
            <a:endParaRPr b="0" i="0" sz="1400" u="none" cap="none" strike="noStrike">
              <a:solidFill>
                <a:srgbClr val="000000"/>
              </a:solidFill>
              <a:latin typeface="Quicksand"/>
              <a:ea typeface="Quicksand"/>
              <a:cs typeface="Quicksand"/>
              <a:sym typeface="Quicksand"/>
            </a:endParaRPr>
          </a:p>
        </p:txBody>
      </p:sp>
      <p:sp>
        <p:nvSpPr>
          <p:cNvPr id="159" name="Google Shape;159;gf164758578_0_0"/>
          <p:cNvSpPr txBox="1"/>
          <p:nvPr/>
        </p:nvSpPr>
        <p:spPr>
          <a:xfrm>
            <a:off x="3770025" y="334350"/>
            <a:ext cx="1344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Quicksand"/>
                <a:ea typeface="Quicksand"/>
                <a:cs typeface="Quicksand"/>
                <a:sym typeface="Quicksand"/>
              </a:rPr>
              <a:t>D - </a:t>
            </a:r>
            <a:endParaRPr b="0" i="0" sz="1400" u="none" cap="none" strike="noStrike">
              <a:solidFill>
                <a:srgbClr val="000000"/>
              </a:solidFill>
              <a:latin typeface="Quicksand"/>
              <a:ea typeface="Quicksand"/>
              <a:cs typeface="Quicksand"/>
              <a:sym typeface="Quicksand"/>
            </a:endParaRPr>
          </a:p>
        </p:txBody>
      </p:sp>
      <p:sp>
        <p:nvSpPr>
          <p:cNvPr id="160" name="Google Shape;160;gf164758578_0_0"/>
          <p:cNvSpPr txBox="1"/>
          <p:nvPr/>
        </p:nvSpPr>
        <p:spPr>
          <a:xfrm>
            <a:off x="0" y="3396825"/>
            <a:ext cx="1892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Quicksand"/>
                <a:ea typeface="Quicksand"/>
                <a:cs typeface="Quicksand"/>
                <a:sym typeface="Quicksand"/>
              </a:rPr>
              <a:t>A - </a:t>
            </a:r>
            <a:endParaRPr b="0" i="0" sz="1400" u="none" cap="none" strike="noStrike">
              <a:solidFill>
                <a:srgbClr val="000000"/>
              </a:solidFill>
              <a:latin typeface="Quicksand"/>
              <a:ea typeface="Quicksand"/>
              <a:cs typeface="Quicksand"/>
              <a:sym typeface="Quicksand"/>
            </a:endParaRPr>
          </a:p>
        </p:txBody>
      </p:sp>
      <p:sp>
        <p:nvSpPr>
          <p:cNvPr id="161" name="Google Shape;161;gf164758578_0_0"/>
          <p:cNvSpPr txBox="1"/>
          <p:nvPr/>
        </p:nvSpPr>
        <p:spPr>
          <a:xfrm>
            <a:off x="4044250" y="4416375"/>
            <a:ext cx="4158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Quicksand"/>
                <a:ea typeface="Quicksand"/>
                <a:cs typeface="Quicksand"/>
                <a:sym typeface="Quicksand"/>
              </a:rPr>
              <a:t>F - </a:t>
            </a:r>
            <a:endParaRPr b="0" i="0" sz="1400" u="none" cap="none" strike="noStrike">
              <a:solidFill>
                <a:srgbClr val="000000"/>
              </a:solidFill>
              <a:latin typeface="Quicksand"/>
              <a:ea typeface="Quicksand"/>
              <a:cs typeface="Quicksand"/>
              <a:sym typeface="Quicksand"/>
            </a:endParaRPr>
          </a:p>
        </p:txBody>
      </p:sp>
      <p:cxnSp>
        <p:nvCxnSpPr>
          <p:cNvPr id="162" name="Google Shape;162;gf164758578_0_0"/>
          <p:cNvCxnSpPr>
            <a:endCxn id="160" idx="3"/>
          </p:cNvCxnSpPr>
          <p:nvPr/>
        </p:nvCxnSpPr>
        <p:spPr>
          <a:xfrm flipH="1">
            <a:off x="1892100" y="3265425"/>
            <a:ext cx="1177200" cy="331500"/>
          </a:xfrm>
          <a:prstGeom prst="straightConnector1">
            <a:avLst/>
          </a:prstGeom>
          <a:noFill/>
          <a:ln cap="flat" cmpd="sng" w="9525">
            <a:solidFill>
              <a:srgbClr val="191B26"/>
            </a:solidFill>
            <a:prstDash val="solid"/>
            <a:round/>
            <a:headEnd len="sm" w="sm" type="none"/>
            <a:tailEnd len="sm" w="sm" type="none"/>
          </a:ln>
        </p:spPr>
      </p:cxnSp>
      <p:cxnSp>
        <p:nvCxnSpPr>
          <p:cNvPr id="163" name="Google Shape;163;gf164758578_0_0"/>
          <p:cNvCxnSpPr>
            <a:stCxn id="160" idx="3"/>
          </p:cNvCxnSpPr>
          <p:nvPr/>
        </p:nvCxnSpPr>
        <p:spPr>
          <a:xfrm>
            <a:off x="1892100" y="3596925"/>
            <a:ext cx="1177200" cy="383400"/>
          </a:xfrm>
          <a:prstGeom prst="straightConnector1">
            <a:avLst/>
          </a:prstGeom>
          <a:noFill/>
          <a:ln cap="flat" cmpd="sng" w="9525">
            <a:solidFill>
              <a:srgbClr val="191B26"/>
            </a:solidFill>
            <a:prstDash val="solid"/>
            <a:round/>
            <a:headEnd len="sm" w="sm" type="none"/>
            <a:tailEnd len="sm" w="sm" type="none"/>
          </a:ln>
        </p:spPr>
      </p:cxnSp>
      <p:cxnSp>
        <p:nvCxnSpPr>
          <p:cNvPr id="164" name="Google Shape;164;gf164758578_0_0"/>
          <p:cNvCxnSpPr>
            <a:endCxn id="158" idx="1"/>
          </p:cNvCxnSpPr>
          <p:nvPr/>
        </p:nvCxnSpPr>
        <p:spPr>
          <a:xfrm>
            <a:off x="6180575" y="3293550"/>
            <a:ext cx="1450800" cy="3900"/>
          </a:xfrm>
          <a:prstGeom prst="straightConnector1">
            <a:avLst/>
          </a:prstGeom>
          <a:noFill/>
          <a:ln cap="flat" cmpd="sng" w="9525">
            <a:solidFill>
              <a:srgbClr val="191B26"/>
            </a:solidFill>
            <a:prstDash val="solid"/>
            <a:round/>
            <a:headEnd len="sm" w="sm" type="none"/>
            <a:tailEnd len="sm" w="sm" type="none"/>
          </a:ln>
        </p:spPr>
      </p:cxnSp>
      <p:sp>
        <p:nvSpPr>
          <p:cNvPr id="165" name="Google Shape;165;gf164758578_0_0"/>
          <p:cNvSpPr txBox="1"/>
          <p:nvPr/>
        </p:nvSpPr>
        <p:spPr>
          <a:xfrm>
            <a:off x="6759075" y="601475"/>
            <a:ext cx="1809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Quicksand"/>
              <a:ea typeface="Quicksand"/>
              <a:cs typeface="Quicksand"/>
              <a:sym typeface="Quicksand"/>
            </a:endParaRPr>
          </a:p>
        </p:txBody>
      </p:sp>
      <p:sp>
        <p:nvSpPr>
          <p:cNvPr id="166" name="Google Shape;166;gf164758578_0_0"/>
          <p:cNvSpPr txBox="1"/>
          <p:nvPr/>
        </p:nvSpPr>
        <p:spPr>
          <a:xfrm>
            <a:off x="5522650" y="172275"/>
            <a:ext cx="34890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Arial"/>
                <a:ea typeface="Arial"/>
                <a:cs typeface="Arial"/>
                <a:sym typeface="Arial"/>
              </a:rPr>
              <a:t>Level</a:t>
            </a:r>
            <a:r>
              <a:rPr b="0" i="0" lang="en-GB" sz="1400" u="none" cap="none" strike="noStrike">
                <a:solidFill>
                  <a:srgbClr val="000000"/>
                </a:solidFill>
                <a:latin typeface="Arial"/>
                <a:ea typeface="Arial"/>
                <a:cs typeface="Arial"/>
                <a:sym typeface="Arial"/>
              </a:rPr>
              <a:t> outputs the raw stored charge looping it to </a:t>
            </a:r>
            <a:r>
              <a:rPr b="1" i="0" lang="en-GB" sz="1400" u="none" cap="none" strike="noStrike">
                <a:solidFill>
                  <a:srgbClr val="000000"/>
                </a:solidFill>
                <a:latin typeface="Arial"/>
                <a:ea typeface="Arial"/>
                <a:cs typeface="Arial"/>
                <a:sym typeface="Arial"/>
              </a:rPr>
              <a:t>Enable</a:t>
            </a:r>
            <a:r>
              <a:rPr b="0" i="0" lang="en-GB" sz="1400" u="none" cap="none" strike="noStrike">
                <a:solidFill>
                  <a:srgbClr val="000000"/>
                </a:solidFill>
                <a:latin typeface="Arial"/>
                <a:ea typeface="Arial"/>
                <a:cs typeface="Arial"/>
                <a:sym typeface="Arial"/>
              </a:rPr>
              <a:t>..which enables the power output so that stored energy can be used by attached device</a:t>
            </a:r>
            <a:endParaRPr b="0" i="0" sz="1400" u="none" cap="none" strike="noStrike">
              <a:solidFill>
                <a:srgbClr val="000000"/>
              </a:solidFill>
              <a:latin typeface="Arial"/>
              <a:ea typeface="Arial"/>
              <a:cs typeface="Arial"/>
              <a:sym typeface="Arial"/>
            </a:endParaRPr>
          </a:p>
        </p:txBody>
      </p:sp>
      <p:cxnSp>
        <p:nvCxnSpPr>
          <p:cNvPr id="167" name="Google Shape;167;gf164758578_0_0"/>
          <p:cNvCxnSpPr/>
          <p:nvPr/>
        </p:nvCxnSpPr>
        <p:spPr>
          <a:xfrm rot="10800000">
            <a:off x="4406925" y="3497450"/>
            <a:ext cx="7800" cy="847200"/>
          </a:xfrm>
          <a:prstGeom prst="straightConnector1">
            <a:avLst/>
          </a:prstGeom>
          <a:noFill/>
          <a:ln cap="flat" cmpd="sng" w="9525">
            <a:solidFill>
              <a:srgbClr val="191B26"/>
            </a:solidFill>
            <a:prstDash val="solid"/>
            <a:round/>
            <a:headEnd len="sm" w="sm" type="none"/>
            <a:tailEnd len="sm" w="sm" type="none"/>
          </a:ln>
        </p:spPr>
      </p:cxnSp>
      <p:sp>
        <p:nvSpPr>
          <p:cNvPr id="168" name="Google Shape;168;gf164758578_0_0"/>
          <p:cNvSpPr txBox="1"/>
          <p:nvPr/>
        </p:nvSpPr>
        <p:spPr>
          <a:xfrm>
            <a:off x="0" y="1026863"/>
            <a:ext cx="18921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4A86E8"/>
                </a:solidFill>
                <a:latin typeface="Arial"/>
                <a:ea typeface="Arial"/>
                <a:cs typeface="Arial"/>
                <a:sym typeface="Arial"/>
              </a:rPr>
              <a:t>Can you label the Solar Store?</a:t>
            </a:r>
            <a:endParaRPr b="1" i="0" sz="2400" u="none" cap="none" strike="noStrike">
              <a:solidFill>
                <a:srgbClr val="4A86E8"/>
              </a:solidFill>
              <a:latin typeface="Arial"/>
              <a:ea typeface="Arial"/>
              <a:cs typeface="Arial"/>
              <a:sym typeface="Arial"/>
            </a:endParaRPr>
          </a:p>
        </p:txBody>
      </p:sp>
      <p:cxnSp>
        <p:nvCxnSpPr>
          <p:cNvPr id="169" name="Google Shape;169;gf164758578_0_0"/>
          <p:cNvCxnSpPr>
            <a:stCxn id="170" idx="2"/>
            <a:endCxn id="156" idx="0"/>
          </p:cNvCxnSpPr>
          <p:nvPr/>
        </p:nvCxnSpPr>
        <p:spPr>
          <a:xfrm flipH="1" rot="-5400000">
            <a:off x="4515400" y="1011450"/>
            <a:ext cx="554400" cy="600"/>
          </a:xfrm>
          <a:prstGeom prst="bentConnector3">
            <a:avLst>
              <a:gd fmla="val 50009" name="adj1"/>
            </a:avLst>
          </a:prstGeom>
          <a:noFill/>
          <a:ln cap="flat" cmpd="sng" w="9525">
            <a:solidFill>
              <a:srgbClr val="191B26"/>
            </a:solidFill>
            <a:prstDash val="solid"/>
            <a:round/>
            <a:headEnd len="sm" w="sm" type="none"/>
            <a:tailEnd len="sm" w="sm" type="none"/>
          </a:ln>
        </p:spPr>
      </p:cxnSp>
      <p:sp>
        <p:nvSpPr>
          <p:cNvPr id="171" name="Google Shape;171;gf164758578_0_0"/>
          <p:cNvSpPr/>
          <p:nvPr/>
        </p:nvSpPr>
        <p:spPr>
          <a:xfrm>
            <a:off x="8203025" y="4464825"/>
            <a:ext cx="546600" cy="518700"/>
          </a:xfrm>
          <a:prstGeom prst="sun">
            <a:avLst>
              <a:gd fmla="val 25000" name="adj"/>
            </a:avLst>
          </a:prstGeom>
          <a:solidFill>
            <a:schemeClr val="lt2"/>
          </a:solidFill>
          <a:ln cap="flat" cmpd="sng" w="9525">
            <a:solidFill>
              <a:srgbClr val="191B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gf164758578_0_0"/>
          <p:cNvSpPr txBox="1"/>
          <p:nvPr/>
        </p:nvSpPr>
        <p:spPr>
          <a:xfrm>
            <a:off x="374400" y="3396825"/>
            <a:ext cx="15177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Solar power input</a:t>
            </a:r>
            <a:endParaRPr b="0" i="0" sz="1400" u="none" cap="none" strike="noStrike">
              <a:solidFill>
                <a:srgbClr val="000000"/>
              </a:solidFill>
              <a:latin typeface="Arial"/>
              <a:ea typeface="Arial"/>
              <a:cs typeface="Arial"/>
              <a:sym typeface="Arial"/>
            </a:endParaRPr>
          </a:p>
        </p:txBody>
      </p:sp>
      <p:sp>
        <p:nvSpPr>
          <p:cNvPr id="173" name="Google Shape;173;gf164758578_0_0"/>
          <p:cNvSpPr txBox="1"/>
          <p:nvPr/>
        </p:nvSpPr>
        <p:spPr>
          <a:xfrm>
            <a:off x="2826588" y="754750"/>
            <a:ext cx="14955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Level (Output)</a:t>
            </a:r>
            <a:endParaRPr b="0" i="0" sz="1400" u="none" cap="none" strike="noStrike">
              <a:solidFill>
                <a:srgbClr val="000000"/>
              </a:solidFill>
              <a:latin typeface="Arial"/>
              <a:ea typeface="Arial"/>
              <a:cs typeface="Arial"/>
              <a:sym typeface="Arial"/>
            </a:endParaRPr>
          </a:p>
        </p:txBody>
      </p:sp>
      <p:sp>
        <p:nvSpPr>
          <p:cNvPr id="170" name="Google Shape;170;gf164758578_0_0"/>
          <p:cNvSpPr txBox="1"/>
          <p:nvPr/>
        </p:nvSpPr>
        <p:spPr>
          <a:xfrm>
            <a:off x="4044550" y="334350"/>
            <a:ext cx="1495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Enable </a:t>
            </a:r>
            <a:r>
              <a:rPr b="0" i="0" lang="en-GB" sz="1400" u="none" cap="none" strike="noStrike">
                <a:solidFill>
                  <a:srgbClr val="000000"/>
                </a:solidFill>
                <a:latin typeface="Quicksand"/>
                <a:ea typeface="Quicksand"/>
                <a:cs typeface="Quicksand"/>
                <a:sym typeface="Quicksand"/>
              </a:rPr>
              <a:t>(Input)</a:t>
            </a:r>
            <a:endParaRPr b="0" i="0" sz="1400" u="none" cap="none" strike="noStrike">
              <a:solidFill>
                <a:srgbClr val="000000"/>
              </a:solidFill>
              <a:latin typeface="Quicksand"/>
              <a:ea typeface="Quicksand"/>
              <a:cs typeface="Quicksand"/>
              <a:sym typeface="Quicksand"/>
            </a:endParaRPr>
          </a:p>
        </p:txBody>
      </p:sp>
      <p:sp>
        <p:nvSpPr>
          <p:cNvPr id="174" name="Google Shape;174;gf164758578_0_0"/>
          <p:cNvSpPr txBox="1"/>
          <p:nvPr/>
        </p:nvSpPr>
        <p:spPr>
          <a:xfrm>
            <a:off x="8013875" y="3001750"/>
            <a:ext cx="9249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Power (Output)</a:t>
            </a:r>
            <a:endParaRPr b="0" i="0" sz="1400" u="none" cap="none" strike="noStrike">
              <a:solidFill>
                <a:srgbClr val="000000"/>
              </a:solidFill>
              <a:latin typeface="Arial"/>
              <a:ea typeface="Arial"/>
              <a:cs typeface="Arial"/>
              <a:sym typeface="Arial"/>
            </a:endParaRPr>
          </a:p>
        </p:txBody>
      </p:sp>
      <p:sp>
        <p:nvSpPr>
          <p:cNvPr id="175" name="Google Shape;175;gf164758578_0_0"/>
          <p:cNvSpPr txBox="1"/>
          <p:nvPr/>
        </p:nvSpPr>
        <p:spPr>
          <a:xfrm>
            <a:off x="4524875" y="4237550"/>
            <a:ext cx="34890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Supercapacitor - Stores the energy harvested by the solar panels. (a bit like a quick charging battery)</a:t>
            </a:r>
            <a:endParaRPr b="0" i="0" sz="1400" u="none" cap="none" strike="noStrike">
              <a:solidFill>
                <a:srgbClr val="000000"/>
              </a:solidFill>
              <a:latin typeface="Arial"/>
              <a:ea typeface="Arial"/>
              <a:cs typeface="Arial"/>
              <a:sym typeface="Arial"/>
            </a:endParaRPr>
          </a:p>
        </p:txBody>
      </p:sp>
      <p:sp>
        <p:nvSpPr>
          <p:cNvPr id="176" name="Google Shape;176;gf164758578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cxnSp>
        <p:nvCxnSpPr>
          <p:cNvPr id="177" name="Google Shape;177;gf164758578_0_0"/>
          <p:cNvCxnSpPr>
            <a:stCxn id="173" idx="2"/>
          </p:cNvCxnSpPr>
          <p:nvPr/>
        </p:nvCxnSpPr>
        <p:spPr>
          <a:xfrm flipH="1" rot="-5400000">
            <a:off x="3773238" y="956050"/>
            <a:ext cx="218400" cy="616200"/>
          </a:xfrm>
          <a:prstGeom prst="bentConnector2">
            <a:avLst/>
          </a:prstGeom>
          <a:noFill/>
          <a:ln cap="flat" cmpd="sng" w="9525">
            <a:solidFill>
              <a:srgbClr val="191B26"/>
            </a:solidFill>
            <a:prstDash val="solid"/>
            <a:round/>
            <a:headEnd len="sm" w="sm" type="none"/>
            <a:tailEnd len="sm" w="sm" type="none"/>
          </a:ln>
        </p:spPr>
      </p:cxnSp>
      <p:sp>
        <p:nvSpPr>
          <p:cNvPr id="178" name="Google Shape;178;gf164758578_0_0"/>
          <p:cNvSpPr txBox="1"/>
          <p:nvPr/>
        </p:nvSpPr>
        <p:spPr>
          <a:xfrm>
            <a:off x="1401575" y="334325"/>
            <a:ext cx="18096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Charge %</a:t>
            </a:r>
            <a:endParaRPr b="0" i="0" sz="1400" u="none" cap="none" strike="noStrike">
              <a:solidFill>
                <a:srgbClr val="666666"/>
              </a:solidFill>
              <a:latin typeface="Arial"/>
              <a:ea typeface="Arial"/>
              <a:cs typeface="Arial"/>
              <a:sym typeface="Arial"/>
            </a:endParaRPr>
          </a:p>
        </p:txBody>
      </p:sp>
      <p:sp>
        <p:nvSpPr>
          <p:cNvPr id="179" name="Google Shape;179;gf164758578_0_0"/>
          <p:cNvSpPr txBox="1"/>
          <p:nvPr/>
        </p:nvSpPr>
        <p:spPr>
          <a:xfrm>
            <a:off x="1725975" y="334325"/>
            <a:ext cx="5466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rgbClr val="666666"/>
                </a:solidFill>
                <a:latin typeface="Arial"/>
                <a:ea typeface="Arial"/>
                <a:cs typeface="Arial"/>
                <a:sym typeface="Arial"/>
              </a:rPr>
              <a:t>B - </a:t>
            </a:r>
            <a:endParaRPr b="0" i="0" sz="1400" u="none" cap="none" strike="noStrike">
              <a:solidFill>
                <a:srgbClr val="666666"/>
              </a:solidFill>
              <a:latin typeface="Arial"/>
              <a:ea typeface="Arial"/>
              <a:cs typeface="Arial"/>
              <a:sym typeface="Arial"/>
            </a:endParaRPr>
          </a:p>
        </p:txBody>
      </p:sp>
      <p:cxnSp>
        <p:nvCxnSpPr>
          <p:cNvPr id="180" name="Google Shape;180;gf164758578_0_0"/>
          <p:cNvCxnSpPr>
            <a:stCxn id="179" idx="2"/>
          </p:cNvCxnSpPr>
          <p:nvPr/>
        </p:nvCxnSpPr>
        <p:spPr>
          <a:xfrm flipH="1" rot="-5400000">
            <a:off x="2544225" y="189575"/>
            <a:ext cx="779100" cy="1869000"/>
          </a:xfrm>
          <a:prstGeom prst="bentConnector2">
            <a:avLst/>
          </a:prstGeom>
          <a:noFill/>
          <a:ln cap="flat" cmpd="sng" w="9525">
            <a:solidFill>
              <a:srgbClr val="191B26"/>
            </a:solidFill>
            <a:prstDash val="solid"/>
            <a:round/>
            <a:headEnd len="sm" w="sm" type="none"/>
            <a:tailEnd len="sm" w="sm" type="none"/>
          </a:ln>
        </p:spPr>
      </p:cxnSp>
      <p:cxnSp>
        <p:nvCxnSpPr>
          <p:cNvPr id="181" name="Google Shape;181;gf164758578_0_0"/>
          <p:cNvCxnSpPr/>
          <p:nvPr/>
        </p:nvCxnSpPr>
        <p:spPr>
          <a:xfrm flipH="1">
            <a:off x="6264650" y="3531775"/>
            <a:ext cx="1541700" cy="476400"/>
          </a:xfrm>
          <a:prstGeom prst="bentConnector3">
            <a:avLst>
              <a:gd fmla="val 0" name="adj1"/>
            </a:avLst>
          </a:prstGeom>
          <a:noFill/>
          <a:ln cap="flat" cmpd="sng" w="9525">
            <a:solidFill>
              <a:srgbClr val="191B26"/>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2"/>
                                        </p:tgtEl>
                                        <p:attrNameLst>
                                          <p:attrName>style.visibility</p:attrName>
                                        </p:attrNameLst>
                                      </p:cBhvr>
                                      <p:to>
                                        <p:strVal val="visible"/>
                                      </p:to>
                                    </p:set>
                                    <p:anim calcmode="lin" valueType="num">
                                      <p:cBhvr additive="base">
                                        <p:cTn dur="1000"/>
                                        <p:tgtEl>
                                          <p:spTgt spid="17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8"/>
                                        </p:tgtEl>
                                        <p:attrNameLst>
                                          <p:attrName>style.visibility</p:attrName>
                                        </p:attrNameLst>
                                      </p:cBhvr>
                                      <p:to>
                                        <p:strVal val="visible"/>
                                      </p:to>
                                    </p:set>
                                    <p:anim calcmode="lin" valueType="num">
                                      <p:cBhvr additive="base">
                                        <p:cTn dur="1000"/>
                                        <p:tgtEl>
                                          <p:spTgt spid="17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3"/>
                                        </p:tgtEl>
                                        <p:attrNameLst>
                                          <p:attrName>style.visibility</p:attrName>
                                        </p:attrNameLst>
                                      </p:cBhvr>
                                      <p:to>
                                        <p:strVal val="visible"/>
                                      </p:to>
                                    </p:set>
                                    <p:anim calcmode="lin" valueType="num">
                                      <p:cBhvr additive="base">
                                        <p:cTn dur="1000"/>
                                        <p:tgtEl>
                                          <p:spTgt spid="17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0"/>
                                        </p:tgtEl>
                                        <p:attrNameLst>
                                          <p:attrName>style.visibility</p:attrName>
                                        </p:attrNameLst>
                                      </p:cBhvr>
                                      <p:to>
                                        <p:strVal val="visible"/>
                                      </p:to>
                                    </p:set>
                                    <p:anim calcmode="lin" valueType="num">
                                      <p:cBhvr additive="base">
                                        <p:cTn dur="1000"/>
                                        <p:tgtEl>
                                          <p:spTgt spid="17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4"/>
                                        </p:tgtEl>
                                        <p:attrNameLst>
                                          <p:attrName>style.visibility</p:attrName>
                                        </p:attrNameLst>
                                      </p:cBhvr>
                                      <p:to>
                                        <p:strVal val="visible"/>
                                      </p:to>
                                    </p:set>
                                    <p:anim calcmode="lin" valueType="num">
                                      <p:cBhvr additive="base">
                                        <p:cTn dur="1000"/>
                                        <p:tgtEl>
                                          <p:spTgt spid="17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75"/>
                                        </p:tgtEl>
                                        <p:attrNameLst>
                                          <p:attrName>style.visibility</p:attrName>
                                        </p:attrNameLst>
                                      </p:cBhvr>
                                      <p:to>
                                        <p:strVal val="visible"/>
                                      </p:to>
                                    </p:set>
                                    <p:anim calcmode="lin" valueType="num">
                                      <p:cBhvr additive="base">
                                        <p:cTn dur="1000"/>
                                        <p:tgtEl>
                                          <p:spTgt spid="17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f751ab1080_0_57"/>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a:t>See if you have any solar powered devices in your home or at school, come back ready to list them.</a:t>
            </a:r>
            <a:endParaRPr/>
          </a:p>
          <a:p>
            <a:pPr indent="0" lvl="0" marL="0" rtl="0" algn="l">
              <a:lnSpc>
                <a:spcPct val="115000"/>
              </a:lnSpc>
              <a:spcBef>
                <a:spcPts val="0"/>
              </a:spcBef>
              <a:spcAft>
                <a:spcPts val="0"/>
              </a:spcAft>
              <a:buSzPts val="1800"/>
              <a:buNone/>
            </a:pPr>
            <a:r>
              <a:t/>
            </a:r>
            <a:endParaRPr/>
          </a:p>
          <a:p>
            <a:pPr indent="0" lvl="0" marL="0" rtl="0" algn="l">
              <a:lnSpc>
                <a:spcPct val="115000"/>
              </a:lnSpc>
              <a:spcBef>
                <a:spcPts val="0"/>
              </a:spcBef>
              <a:spcAft>
                <a:spcPts val="0"/>
              </a:spcAft>
              <a:buSzPts val="1800"/>
              <a:buNone/>
            </a:pPr>
            <a:r>
              <a:t/>
            </a:r>
            <a:endParaRPr/>
          </a:p>
        </p:txBody>
      </p:sp>
      <p:sp>
        <p:nvSpPr>
          <p:cNvPr id="187" name="Google Shape;187;gf751ab1080_0_5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Homework</a:t>
            </a:r>
            <a:endParaRPr/>
          </a:p>
        </p:txBody>
      </p:sp>
      <p:sp>
        <p:nvSpPr>
          <p:cNvPr id="188" name="Google Shape;188;gf751ab1080_0_5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800"/>
              <a:buFont typeface="Arial"/>
              <a:buNone/>
            </a:pPr>
            <a:fld id="{00000000-1234-1234-1234-123412341234}" type="slidenum">
              <a:rPr lang="en-GB"/>
              <a:t>‹#›</a:t>
            </a:fld>
            <a:endParaRPr/>
          </a:p>
        </p:txBody>
      </p:sp>
      <p:pic>
        <p:nvPicPr>
          <p:cNvPr id="189" name="Google Shape;189;gf751ab1080_0_57"/>
          <p:cNvPicPr preferRelativeResize="0"/>
          <p:nvPr/>
        </p:nvPicPr>
        <p:blipFill rotWithShape="1">
          <a:blip r:embed="rId3">
            <a:alphaModFix/>
          </a:blip>
          <a:srcRect b="0" l="0" r="0" t="0"/>
          <a:stretch/>
        </p:blipFill>
        <p:spPr>
          <a:xfrm>
            <a:off x="2211900" y="1847550"/>
            <a:ext cx="4125325" cy="2739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2"/>
          <p:cNvSpPr txBox="1"/>
          <p:nvPr>
            <p:ph idx="1" type="body"/>
          </p:nvPr>
        </p:nvSpPr>
        <p:spPr>
          <a:xfrm>
            <a:off x="145850" y="160625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Understand the purpose and functionality of the solar kit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correctly label the solar store component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garden light circuit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Understand the limitations of a circuit without the micro:bit</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35" name="Google Shape;3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36" name="Google Shape;3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gd98cb605d6_0_0"/>
          <p:cNvSpPr txBox="1"/>
          <p:nvPr>
            <p:ph type="title"/>
          </p:nvPr>
        </p:nvSpPr>
        <p:spPr>
          <a:xfrm>
            <a:off x="145850" y="44817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Solar Store</a:t>
            </a:r>
            <a:endParaRPr/>
          </a:p>
        </p:txBody>
      </p:sp>
      <p:sp>
        <p:nvSpPr>
          <p:cNvPr id="42" name="Google Shape;42;gd98cb605d6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pic>
        <p:nvPicPr>
          <p:cNvPr id="43" name="Google Shape;43;gd98cb605d6_0_0"/>
          <p:cNvPicPr preferRelativeResize="0"/>
          <p:nvPr/>
        </p:nvPicPr>
        <p:blipFill rotWithShape="1">
          <a:blip r:embed="rId3">
            <a:alphaModFix/>
          </a:blip>
          <a:srcRect b="0" l="0" r="0" t="0"/>
          <a:stretch/>
        </p:blipFill>
        <p:spPr>
          <a:xfrm>
            <a:off x="2147700" y="1289048"/>
            <a:ext cx="5288600" cy="2878425"/>
          </a:xfrm>
          <a:prstGeom prst="rect">
            <a:avLst/>
          </a:prstGeom>
          <a:noFill/>
          <a:ln>
            <a:noFill/>
          </a:ln>
        </p:spPr>
      </p:pic>
      <p:sp>
        <p:nvSpPr>
          <p:cNvPr id="44" name="Google Shape;44;gd98cb605d6_0_0"/>
          <p:cNvSpPr txBox="1"/>
          <p:nvPr/>
        </p:nvSpPr>
        <p:spPr>
          <a:xfrm>
            <a:off x="2244625" y="817488"/>
            <a:ext cx="18096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Level (Output)</a:t>
            </a:r>
            <a:endParaRPr b="0" i="0" sz="1400" u="none" cap="none" strike="noStrike">
              <a:solidFill>
                <a:srgbClr val="000000"/>
              </a:solidFill>
              <a:latin typeface="Arial"/>
              <a:ea typeface="Arial"/>
              <a:cs typeface="Arial"/>
              <a:sym typeface="Arial"/>
            </a:endParaRPr>
          </a:p>
        </p:txBody>
      </p:sp>
      <p:sp>
        <p:nvSpPr>
          <p:cNvPr id="45" name="Google Shape;45;gd98cb605d6_0_0"/>
          <p:cNvSpPr txBox="1"/>
          <p:nvPr/>
        </p:nvSpPr>
        <p:spPr>
          <a:xfrm>
            <a:off x="7256975" y="3097350"/>
            <a:ext cx="1892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Power (Output)</a:t>
            </a:r>
            <a:endParaRPr b="0" i="0" sz="1400" u="none" cap="none" strike="noStrike">
              <a:solidFill>
                <a:srgbClr val="000000"/>
              </a:solidFill>
              <a:latin typeface="Arial"/>
              <a:ea typeface="Arial"/>
              <a:cs typeface="Arial"/>
              <a:sym typeface="Arial"/>
            </a:endParaRPr>
          </a:p>
        </p:txBody>
      </p:sp>
      <p:sp>
        <p:nvSpPr>
          <p:cNvPr id="46" name="Google Shape;46;gd98cb605d6_0_0"/>
          <p:cNvSpPr txBox="1"/>
          <p:nvPr/>
        </p:nvSpPr>
        <p:spPr>
          <a:xfrm>
            <a:off x="3886200" y="495525"/>
            <a:ext cx="1495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Enable (Input)</a:t>
            </a:r>
            <a:endParaRPr b="0" i="0" sz="1400" u="none" cap="none" strike="noStrike">
              <a:solidFill>
                <a:srgbClr val="000000"/>
              </a:solidFill>
              <a:latin typeface="Arial"/>
              <a:ea typeface="Arial"/>
              <a:cs typeface="Arial"/>
              <a:sym typeface="Arial"/>
            </a:endParaRPr>
          </a:p>
        </p:txBody>
      </p:sp>
      <p:sp>
        <p:nvSpPr>
          <p:cNvPr id="47" name="Google Shape;47;gd98cb605d6_0_0"/>
          <p:cNvSpPr txBox="1"/>
          <p:nvPr/>
        </p:nvSpPr>
        <p:spPr>
          <a:xfrm>
            <a:off x="0" y="3396825"/>
            <a:ext cx="1892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Solar Power - (Input)</a:t>
            </a:r>
            <a:endParaRPr b="0" i="0" sz="1400" u="none" cap="none" strike="noStrike">
              <a:solidFill>
                <a:srgbClr val="000000"/>
              </a:solidFill>
              <a:latin typeface="Arial"/>
              <a:ea typeface="Arial"/>
              <a:cs typeface="Arial"/>
              <a:sym typeface="Arial"/>
            </a:endParaRPr>
          </a:p>
        </p:txBody>
      </p:sp>
      <p:sp>
        <p:nvSpPr>
          <p:cNvPr id="48" name="Google Shape;48;gd98cb605d6_0_0"/>
          <p:cNvSpPr txBox="1"/>
          <p:nvPr/>
        </p:nvSpPr>
        <p:spPr>
          <a:xfrm>
            <a:off x="1611725" y="4416375"/>
            <a:ext cx="6591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Supercapacitor - the real “star” of the show it stores the energy harvested by the solar panels. (a bit like a quick charging battery)</a:t>
            </a:r>
            <a:endParaRPr b="0" i="0" sz="1400" u="none" cap="none" strike="noStrike">
              <a:solidFill>
                <a:srgbClr val="000000"/>
              </a:solidFill>
              <a:latin typeface="Arial"/>
              <a:ea typeface="Arial"/>
              <a:cs typeface="Arial"/>
              <a:sym typeface="Arial"/>
            </a:endParaRPr>
          </a:p>
        </p:txBody>
      </p:sp>
      <p:cxnSp>
        <p:nvCxnSpPr>
          <p:cNvPr id="49" name="Google Shape;49;gd98cb605d6_0_0"/>
          <p:cNvCxnSpPr>
            <a:endCxn id="47" idx="3"/>
          </p:cNvCxnSpPr>
          <p:nvPr/>
        </p:nvCxnSpPr>
        <p:spPr>
          <a:xfrm flipH="1">
            <a:off x="1892100" y="3265425"/>
            <a:ext cx="1177200" cy="331500"/>
          </a:xfrm>
          <a:prstGeom prst="straightConnector1">
            <a:avLst/>
          </a:prstGeom>
          <a:noFill/>
          <a:ln cap="flat" cmpd="sng" w="9525">
            <a:solidFill>
              <a:srgbClr val="191B26"/>
            </a:solidFill>
            <a:prstDash val="solid"/>
            <a:round/>
            <a:headEnd len="sm" w="sm" type="none"/>
            <a:tailEnd len="sm" w="sm" type="none"/>
          </a:ln>
        </p:spPr>
      </p:cxnSp>
      <p:cxnSp>
        <p:nvCxnSpPr>
          <p:cNvPr id="50" name="Google Shape;50;gd98cb605d6_0_0"/>
          <p:cNvCxnSpPr>
            <a:stCxn id="47" idx="3"/>
          </p:cNvCxnSpPr>
          <p:nvPr/>
        </p:nvCxnSpPr>
        <p:spPr>
          <a:xfrm>
            <a:off x="1892100" y="3596925"/>
            <a:ext cx="1177200" cy="383400"/>
          </a:xfrm>
          <a:prstGeom prst="straightConnector1">
            <a:avLst/>
          </a:prstGeom>
          <a:noFill/>
          <a:ln cap="flat" cmpd="sng" w="9525">
            <a:solidFill>
              <a:srgbClr val="191B26"/>
            </a:solidFill>
            <a:prstDash val="solid"/>
            <a:round/>
            <a:headEnd len="sm" w="sm" type="none"/>
            <a:tailEnd len="sm" w="sm" type="none"/>
          </a:ln>
        </p:spPr>
      </p:cxnSp>
      <p:cxnSp>
        <p:nvCxnSpPr>
          <p:cNvPr id="51" name="Google Shape;51;gd98cb605d6_0_0"/>
          <p:cNvCxnSpPr>
            <a:endCxn id="45" idx="1"/>
          </p:cNvCxnSpPr>
          <p:nvPr/>
        </p:nvCxnSpPr>
        <p:spPr>
          <a:xfrm flipH="1" rot="10800000">
            <a:off x="6026375" y="3297450"/>
            <a:ext cx="1230600" cy="9900"/>
          </a:xfrm>
          <a:prstGeom prst="straightConnector1">
            <a:avLst/>
          </a:prstGeom>
          <a:noFill/>
          <a:ln cap="flat" cmpd="sng" w="9525">
            <a:solidFill>
              <a:srgbClr val="191B26"/>
            </a:solidFill>
            <a:prstDash val="solid"/>
            <a:round/>
            <a:headEnd len="sm" w="sm" type="none"/>
            <a:tailEnd len="sm" w="sm" type="none"/>
          </a:ln>
        </p:spPr>
      </p:cxnSp>
      <p:cxnSp>
        <p:nvCxnSpPr>
          <p:cNvPr id="52" name="Google Shape;52;gd98cb605d6_0_0"/>
          <p:cNvCxnSpPr>
            <a:stCxn id="45" idx="2"/>
          </p:cNvCxnSpPr>
          <p:nvPr/>
        </p:nvCxnSpPr>
        <p:spPr>
          <a:xfrm rot="5400000">
            <a:off x="6908375" y="2601600"/>
            <a:ext cx="398700" cy="2190600"/>
          </a:xfrm>
          <a:prstGeom prst="bentConnector2">
            <a:avLst/>
          </a:prstGeom>
          <a:noFill/>
          <a:ln cap="flat" cmpd="sng" w="9525">
            <a:solidFill>
              <a:srgbClr val="191B26"/>
            </a:solidFill>
            <a:prstDash val="solid"/>
            <a:round/>
            <a:headEnd len="sm" w="sm" type="none"/>
            <a:tailEnd len="sm" w="sm" type="none"/>
          </a:ln>
        </p:spPr>
      </p:cxnSp>
      <p:sp>
        <p:nvSpPr>
          <p:cNvPr id="53" name="Google Shape;53;gd98cb605d6_0_0"/>
          <p:cNvSpPr txBox="1"/>
          <p:nvPr/>
        </p:nvSpPr>
        <p:spPr>
          <a:xfrm>
            <a:off x="6759075" y="601475"/>
            <a:ext cx="1809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Quicksand"/>
              <a:ea typeface="Quicksand"/>
              <a:cs typeface="Quicksand"/>
              <a:sym typeface="Quicksand"/>
            </a:endParaRPr>
          </a:p>
        </p:txBody>
      </p:sp>
      <p:sp>
        <p:nvSpPr>
          <p:cNvPr id="54" name="Google Shape;54;gd98cb605d6_0_0"/>
          <p:cNvSpPr txBox="1"/>
          <p:nvPr/>
        </p:nvSpPr>
        <p:spPr>
          <a:xfrm>
            <a:off x="5522650" y="172275"/>
            <a:ext cx="34890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Arial"/>
                <a:ea typeface="Arial"/>
                <a:cs typeface="Arial"/>
                <a:sym typeface="Arial"/>
              </a:rPr>
              <a:t>Level</a:t>
            </a:r>
            <a:r>
              <a:rPr b="0" i="0" lang="en-GB" sz="1400" u="none" cap="none" strike="noStrike">
                <a:solidFill>
                  <a:srgbClr val="000000"/>
                </a:solidFill>
                <a:latin typeface="Arial"/>
                <a:ea typeface="Arial"/>
                <a:cs typeface="Arial"/>
                <a:sym typeface="Arial"/>
              </a:rPr>
              <a:t> outputs the raw stored charge looping it to </a:t>
            </a:r>
            <a:r>
              <a:rPr b="1" i="0" lang="en-GB" sz="1400" u="none" cap="none" strike="noStrike">
                <a:solidFill>
                  <a:srgbClr val="000000"/>
                </a:solidFill>
                <a:latin typeface="Arial"/>
                <a:ea typeface="Arial"/>
                <a:cs typeface="Arial"/>
                <a:sym typeface="Arial"/>
              </a:rPr>
              <a:t>Enable</a:t>
            </a:r>
            <a:r>
              <a:rPr b="0" i="0" lang="en-GB" sz="1400" u="none" cap="none" strike="noStrike">
                <a:solidFill>
                  <a:srgbClr val="000000"/>
                </a:solidFill>
                <a:latin typeface="Arial"/>
                <a:ea typeface="Arial"/>
                <a:cs typeface="Arial"/>
                <a:sym typeface="Arial"/>
              </a:rPr>
              <a:t>..which enables the power output so that stored energy can be used by attached devices</a:t>
            </a:r>
            <a:endParaRPr b="0" i="0" sz="1400" u="none" cap="none" strike="noStrike">
              <a:solidFill>
                <a:srgbClr val="000000"/>
              </a:solidFill>
              <a:latin typeface="Arial"/>
              <a:ea typeface="Arial"/>
              <a:cs typeface="Arial"/>
              <a:sym typeface="Arial"/>
            </a:endParaRPr>
          </a:p>
        </p:txBody>
      </p:sp>
      <p:cxnSp>
        <p:nvCxnSpPr>
          <p:cNvPr id="55" name="Google Shape;55;gd98cb605d6_0_0"/>
          <p:cNvCxnSpPr/>
          <p:nvPr/>
        </p:nvCxnSpPr>
        <p:spPr>
          <a:xfrm rot="10800000">
            <a:off x="4406925" y="3497450"/>
            <a:ext cx="7800" cy="847200"/>
          </a:xfrm>
          <a:prstGeom prst="straightConnector1">
            <a:avLst/>
          </a:prstGeom>
          <a:noFill/>
          <a:ln cap="flat" cmpd="sng" w="9525">
            <a:solidFill>
              <a:srgbClr val="191B26"/>
            </a:solidFill>
            <a:prstDash val="solid"/>
            <a:round/>
            <a:headEnd len="sm" w="sm" type="none"/>
            <a:tailEnd len="sm" w="sm" type="none"/>
          </a:ln>
        </p:spPr>
      </p:cxnSp>
      <p:sp>
        <p:nvSpPr>
          <p:cNvPr id="56" name="Google Shape;56;gd98cb605d6_0_0"/>
          <p:cNvSpPr txBox="1"/>
          <p:nvPr/>
        </p:nvSpPr>
        <p:spPr>
          <a:xfrm>
            <a:off x="0" y="1026875"/>
            <a:ext cx="22446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rgbClr val="4A86E8"/>
                </a:solidFill>
                <a:latin typeface="Arial"/>
                <a:ea typeface="Arial"/>
                <a:cs typeface="Arial"/>
                <a:sym typeface="Arial"/>
              </a:rPr>
              <a:t>Copy these labels onto your starter worksheet and answer the questions</a:t>
            </a:r>
            <a:endParaRPr b="1" i="0" sz="2400" u="none" cap="none" strike="noStrike">
              <a:solidFill>
                <a:srgbClr val="4A86E8"/>
              </a:solidFill>
              <a:latin typeface="Arial"/>
              <a:ea typeface="Arial"/>
              <a:cs typeface="Arial"/>
              <a:sym typeface="Arial"/>
            </a:endParaRPr>
          </a:p>
        </p:txBody>
      </p:sp>
      <p:cxnSp>
        <p:nvCxnSpPr>
          <p:cNvPr id="57" name="Google Shape;57;gd98cb605d6_0_0"/>
          <p:cNvCxnSpPr/>
          <p:nvPr/>
        </p:nvCxnSpPr>
        <p:spPr>
          <a:xfrm flipH="1" rot="-5400000">
            <a:off x="4375300" y="1013348"/>
            <a:ext cx="393300" cy="158100"/>
          </a:xfrm>
          <a:prstGeom prst="bentConnector3">
            <a:avLst>
              <a:gd fmla="val 50000" name="adj1"/>
            </a:avLst>
          </a:prstGeom>
          <a:noFill/>
          <a:ln cap="flat" cmpd="sng" w="9525">
            <a:solidFill>
              <a:srgbClr val="191B26"/>
            </a:solidFill>
            <a:prstDash val="solid"/>
            <a:round/>
            <a:headEnd len="sm" w="sm" type="none"/>
            <a:tailEnd len="sm" w="sm" type="none"/>
          </a:ln>
        </p:spPr>
      </p:cxnSp>
      <p:sp>
        <p:nvSpPr>
          <p:cNvPr id="58" name="Google Shape;58;gd98cb605d6_0_0"/>
          <p:cNvSpPr/>
          <p:nvPr/>
        </p:nvSpPr>
        <p:spPr>
          <a:xfrm>
            <a:off x="8203025" y="4464825"/>
            <a:ext cx="546600" cy="518700"/>
          </a:xfrm>
          <a:prstGeom prst="sun">
            <a:avLst>
              <a:gd fmla="val 25000" name="adj"/>
            </a:avLst>
          </a:prstGeom>
          <a:solidFill>
            <a:schemeClr val="lt2"/>
          </a:solidFill>
          <a:ln cap="flat" cmpd="sng" w="9525">
            <a:solidFill>
              <a:srgbClr val="191B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gd98cb605d6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cxnSp>
        <p:nvCxnSpPr>
          <p:cNvPr id="60" name="Google Shape;60;gd98cb605d6_0_0"/>
          <p:cNvCxnSpPr>
            <a:stCxn id="44" idx="3"/>
          </p:cNvCxnSpPr>
          <p:nvPr/>
        </p:nvCxnSpPr>
        <p:spPr>
          <a:xfrm>
            <a:off x="4054225" y="1017588"/>
            <a:ext cx="220500" cy="411900"/>
          </a:xfrm>
          <a:prstGeom prst="bentConnector2">
            <a:avLst/>
          </a:prstGeom>
          <a:noFill/>
          <a:ln cap="flat" cmpd="sng" w="9525">
            <a:solidFill>
              <a:srgbClr val="191B26"/>
            </a:solidFill>
            <a:prstDash val="solid"/>
            <a:round/>
            <a:headEnd len="sm" w="sm" type="none"/>
            <a:tailEnd len="sm" w="sm" type="none"/>
          </a:ln>
        </p:spPr>
      </p:cxnSp>
      <p:sp>
        <p:nvSpPr>
          <p:cNvPr id="61" name="Google Shape;61;gd98cb605d6_0_0"/>
          <p:cNvSpPr txBox="1"/>
          <p:nvPr/>
        </p:nvSpPr>
        <p:spPr>
          <a:xfrm>
            <a:off x="1815150" y="365700"/>
            <a:ext cx="1331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Charge%</a:t>
            </a:r>
            <a:endParaRPr b="0" i="0" sz="1400" u="none" cap="none" strike="noStrike">
              <a:solidFill>
                <a:srgbClr val="000000"/>
              </a:solidFill>
              <a:latin typeface="Arial"/>
              <a:ea typeface="Arial"/>
              <a:cs typeface="Arial"/>
              <a:sym typeface="Arial"/>
            </a:endParaRPr>
          </a:p>
        </p:txBody>
      </p:sp>
      <p:cxnSp>
        <p:nvCxnSpPr>
          <p:cNvPr id="62" name="Google Shape;62;gd98cb605d6_0_0"/>
          <p:cNvCxnSpPr>
            <a:stCxn id="61" idx="2"/>
          </p:cNvCxnSpPr>
          <p:nvPr/>
        </p:nvCxnSpPr>
        <p:spPr>
          <a:xfrm flipH="1" rot="-5400000">
            <a:off x="2569350" y="677250"/>
            <a:ext cx="1014000" cy="1191300"/>
          </a:xfrm>
          <a:prstGeom prst="bentConnector2">
            <a:avLst/>
          </a:prstGeom>
          <a:noFill/>
          <a:ln cap="flat" cmpd="sng" w="9525">
            <a:solidFill>
              <a:srgbClr val="191B26"/>
            </a:solidFill>
            <a:prstDash val="solid"/>
            <a:round/>
            <a:headEnd len="sm" w="sm" type="none"/>
            <a:tailEnd len="sm" w="sm"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f1ceaf9572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Introducing solar power - starter worksheet answers</a:t>
            </a:r>
            <a:endParaRPr/>
          </a:p>
        </p:txBody>
      </p:sp>
      <p:sp>
        <p:nvSpPr>
          <p:cNvPr id="68" name="Google Shape;68;gf1ceaf9572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rgbClr val="000000"/>
              </a:buClr>
              <a:buSzPts val="800"/>
              <a:buFont typeface="Arial"/>
              <a:buNone/>
            </a:pPr>
            <a:fld id="{00000000-1234-1234-1234-123412341234}" type="slidenum">
              <a:rPr lang="en-GB"/>
              <a:t>‹#›</a:t>
            </a:fld>
            <a:endParaRPr/>
          </a:p>
        </p:txBody>
      </p:sp>
      <p:sp>
        <p:nvSpPr>
          <p:cNvPr id="69" name="Google Shape;69;gf1ceaf9572_0_0"/>
          <p:cNvSpPr txBox="1"/>
          <p:nvPr>
            <p:ph idx="1" type="body"/>
          </p:nvPr>
        </p:nvSpPr>
        <p:spPr>
          <a:xfrm>
            <a:off x="4861425" y="1200100"/>
            <a:ext cx="4098300" cy="342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0"/>
              </a:spcAft>
              <a:buSzPts val="1800"/>
              <a:buNone/>
            </a:pPr>
            <a:r>
              <a:rPr b="1" lang="en-GB">
                <a:solidFill>
                  <a:srgbClr val="434343"/>
                </a:solidFill>
              </a:rPr>
              <a:t>A</a:t>
            </a:r>
            <a:r>
              <a:rPr lang="en-GB">
                <a:solidFill>
                  <a:srgbClr val="434343"/>
                </a:solidFill>
              </a:rPr>
              <a:t> Solar energy is energy that comes from the Sun</a:t>
            </a:r>
            <a:endParaRPr>
              <a:solidFill>
                <a:srgbClr val="434343"/>
              </a:solidFill>
            </a:endParaRPr>
          </a:p>
          <a:p>
            <a:pPr indent="0" lvl="0" marL="0" rtl="0" algn="l">
              <a:lnSpc>
                <a:spcPct val="115000"/>
              </a:lnSpc>
              <a:spcBef>
                <a:spcPts val="1600"/>
              </a:spcBef>
              <a:spcAft>
                <a:spcPts val="0"/>
              </a:spcAft>
              <a:buSzPts val="1800"/>
              <a:buNone/>
            </a:pPr>
            <a:r>
              <a:rPr b="1" lang="en-GB">
                <a:solidFill>
                  <a:srgbClr val="434343"/>
                </a:solidFill>
              </a:rPr>
              <a:t>B </a:t>
            </a:r>
            <a:r>
              <a:rPr lang="en-GB">
                <a:solidFill>
                  <a:srgbClr val="434343"/>
                </a:solidFill>
              </a:rPr>
              <a:t>Solar panels use sunlight to make electricity</a:t>
            </a:r>
            <a:endParaRPr>
              <a:solidFill>
                <a:srgbClr val="434343"/>
              </a:solidFill>
            </a:endParaRPr>
          </a:p>
          <a:p>
            <a:pPr indent="0" lvl="0" marL="0" rtl="0" algn="l">
              <a:lnSpc>
                <a:spcPct val="115000"/>
              </a:lnSpc>
              <a:spcBef>
                <a:spcPts val="1600"/>
              </a:spcBef>
              <a:spcAft>
                <a:spcPts val="0"/>
              </a:spcAft>
              <a:buSzPts val="1800"/>
              <a:buNone/>
            </a:pPr>
            <a:r>
              <a:rPr b="1" lang="en-GB">
                <a:solidFill>
                  <a:srgbClr val="434343"/>
                </a:solidFill>
              </a:rPr>
              <a:t>C</a:t>
            </a:r>
            <a:r>
              <a:rPr lang="en-GB">
                <a:solidFill>
                  <a:srgbClr val="434343"/>
                </a:solidFill>
              </a:rPr>
              <a:t> Solar panels work best in bright sunlight</a:t>
            </a:r>
            <a:endParaRPr>
              <a:solidFill>
                <a:srgbClr val="434343"/>
              </a:solidFill>
            </a:endParaRPr>
          </a:p>
          <a:p>
            <a:pPr indent="0" lvl="0" marL="0" rtl="0" algn="l">
              <a:lnSpc>
                <a:spcPct val="115000"/>
              </a:lnSpc>
              <a:spcBef>
                <a:spcPts val="1600"/>
              </a:spcBef>
              <a:spcAft>
                <a:spcPts val="0"/>
              </a:spcAft>
              <a:buSzPts val="1800"/>
              <a:buNone/>
            </a:pPr>
            <a:r>
              <a:rPr b="1" lang="en-GB">
                <a:solidFill>
                  <a:srgbClr val="434343"/>
                </a:solidFill>
              </a:rPr>
              <a:t>D</a:t>
            </a:r>
            <a:r>
              <a:rPr lang="en-GB">
                <a:solidFill>
                  <a:srgbClr val="434343"/>
                </a:solidFill>
              </a:rPr>
              <a:t> You can use electric lights to charge solar panels</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endParaRPr>
          </a:p>
        </p:txBody>
      </p:sp>
      <p:sp>
        <p:nvSpPr>
          <p:cNvPr id="70" name="Google Shape;70;gf1ceaf9572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pic>
        <p:nvPicPr>
          <p:cNvPr id="71" name="Google Shape;71;gf1ceaf9572_0_0"/>
          <p:cNvPicPr preferRelativeResize="0"/>
          <p:nvPr/>
        </p:nvPicPr>
        <p:blipFill rotWithShape="1">
          <a:blip r:embed="rId3">
            <a:alphaModFix/>
          </a:blip>
          <a:srcRect b="0" l="0" r="0" t="0"/>
          <a:stretch/>
        </p:blipFill>
        <p:spPr>
          <a:xfrm>
            <a:off x="311150" y="1122388"/>
            <a:ext cx="4397875" cy="329841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f1643bf0ba_0_0"/>
          <p:cNvSpPr txBox="1"/>
          <p:nvPr>
            <p:ph idx="1" type="body"/>
          </p:nvPr>
        </p:nvSpPr>
        <p:spPr>
          <a:xfrm>
            <a:off x="145850" y="1093175"/>
            <a:ext cx="8522100" cy="3422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77" name="Google Shape;77;gf1643bf0ba_0_0"/>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Introducing Monk Makes Solar experimenters kit</a:t>
            </a:r>
            <a:endParaRPr sz="2400"/>
          </a:p>
        </p:txBody>
      </p:sp>
      <p:sp>
        <p:nvSpPr>
          <p:cNvPr id="78" name="Google Shape;78;gf1643bf0ba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pic>
        <p:nvPicPr>
          <p:cNvPr id="79" name="Google Shape;79;gf1643bf0ba_0_0"/>
          <p:cNvPicPr preferRelativeResize="0"/>
          <p:nvPr/>
        </p:nvPicPr>
        <p:blipFill rotWithShape="1">
          <a:blip r:embed="rId3">
            <a:alphaModFix/>
          </a:blip>
          <a:srcRect b="0" l="0" r="0" t="0"/>
          <a:stretch/>
        </p:blipFill>
        <p:spPr>
          <a:xfrm>
            <a:off x="1815150" y="1157850"/>
            <a:ext cx="5347799" cy="3292752"/>
          </a:xfrm>
          <a:prstGeom prst="rect">
            <a:avLst/>
          </a:prstGeom>
          <a:noFill/>
          <a:ln>
            <a:noFill/>
          </a:ln>
        </p:spPr>
      </p:pic>
      <p:sp>
        <p:nvSpPr>
          <p:cNvPr id="80" name="Google Shape;80;gf1643bf0ba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2</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gdfd89d7685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6" name="Google Shape;86;gdfd89d7685_0_0"/>
          <p:cNvSpPr txBox="1"/>
          <p:nvPr/>
        </p:nvSpPr>
        <p:spPr>
          <a:xfrm>
            <a:off x="313400" y="544200"/>
            <a:ext cx="5058300" cy="428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The </a:t>
            </a:r>
            <a:r>
              <a:rPr b="1" i="0" lang="en-GB" sz="1800" u="none" cap="none" strike="noStrike">
                <a:solidFill>
                  <a:srgbClr val="666666"/>
                </a:solidFill>
                <a:latin typeface="Arial"/>
                <a:ea typeface="Arial"/>
                <a:cs typeface="Arial"/>
                <a:sym typeface="Arial"/>
              </a:rPr>
              <a:t>Monkmakes Solar Experimenters kit</a:t>
            </a:r>
            <a:r>
              <a:rPr b="0" i="0" lang="en-GB" sz="1800" u="none" cap="none" strike="noStrike">
                <a:solidFill>
                  <a:srgbClr val="666666"/>
                </a:solidFill>
                <a:latin typeface="Arial"/>
                <a:ea typeface="Arial"/>
                <a:cs typeface="Arial"/>
                <a:sym typeface="Arial"/>
              </a:rPr>
              <a:t> for micro:bit is a project kit that allows you to experiment with harvesting energy from the sun and other light sources.</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It consists of:</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a solar panel to harvest the energy</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a solar store that stores the energy</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a low energy light bulb</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a motor with a fan that can be driven with the energy you store</a:t>
            </a:r>
            <a:endParaRPr b="0" i="0" sz="1800" u="none" cap="none" strike="noStrike">
              <a:solidFill>
                <a:srgbClr val="666666"/>
              </a:solidFill>
              <a:latin typeface="Arial"/>
              <a:ea typeface="Arial"/>
              <a:cs typeface="Arial"/>
              <a:sym typeface="Arial"/>
            </a:endParaRPr>
          </a:p>
        </p:txBody>
      </p:sp>
      <p:sp>
        <p:nvSpPr>
          <p:cNvPr id="87" name="Google Shape;87;gdfd89d7685_0_0"/>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2</a:t>
            </a:r>
            <a:endParaRPr b="0" i="0" sz="1400" u="none" cap="none" strike="noStrike">
              <a:solidFill>
                <a:srgbClr val="666666"/>
              </a:solidFill>
              <a:latin typeface="Arial"/>
              <a:ea typeface="Arial"/>
              <a:cs typeface="Arial"/>
              <a:sym typeface="Arial"/>
            </a:endParaRPr>
          </a:p>
        </p:txBody>
      </p:sp>
      <p:pic>
        <p:nvPicPr>
          <p:cNvPr id="88" name="Google Shape;88;gdfd89d7685_0_0"/>
          <p:cNvPicPr preferRelativeResize="0"/>
          <p:nvPr/>
        </p:nvPicPr>
        <p:blipFill rotWithShape="1">
          <a:blip r:embed="rId3">
            <a:alphaModFix/>
          </a:blip>
          <a:srcRect b="0" l="0" r="0" t="0"/>
          <a:stretch/>
        </p:blipFill>
        <p:spPr>
          <a:xfrm>
            <a:off x="5497775" y="1458325"/>
            <a:ext cx="3467501" cy="195046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0" st="0"/>
                                            </p:txEl>
                                          </p:spTgt>
                                        </p:tgtEl>
                                        <p:attrNameLst>
                                          <p:attrName>style.visibility</p:attrName>
                                        </p:attrNameLst>
                                      </p:cBhvr>
                                      <p:to>
                                        <p:strVal val="visible"/>
                                      </p:to>
                                    </p:set>
                                    <p:animEffect filter="fade" transition="in">
                                      <p:cBhvr>
                                        <p:cTn dur="1000"/>
                                        <p:tgtEl>
                                          <p:spTgt spid="8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1" st="1"/>
                                            </p:txEl>
                                          </p:spTgt>
                                        </p:tgtEl>
                                        <p:attrNameLst>
                                          <p:attrName>style.visibility</p:attrName>
                                        </p:attrNameLst>
                                      </p:cBhvr>
                                      <p:to>
                                        <p:strVal val="visible"/>
                                      </p:to>
                                    </p:set>
                                    <p:animEffect filter="fade" transition="in">
                                      <p:cBhvr>
                                        <p:cTn dur="1000"/>
                                        <p:tgtEl>
                                          <p:spTgt spid="8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2" st="2"/>
                                            </p:txEl>
                                          </p:spTgt>
                                        </p:tgtEl>
                                        <p:attrNameLst>
                                          <p:attrName>style.visibility</p:attrName>
                                        </p:attrNameLst>
                                      </p:cBhvr>
                                      <p:to>
                                        <p:strVal val="visible"/>
                                      </p:to>
                                    </p:set>
                                    <p:animEffect filter="fade" transition="in">
                                      <p:cBhvr>
                                        <p:cTn dur="1000"/>
                                        <p:tgtEl>
                                          <p:spTgt spid="8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3" st="3"/>
                                            </p:txEl>
                                          </p:spTgt>
                                        </p:tgtEl>
                                        <p:attrNameLst>
                                          <p:attrName>style.visibility</p:attrName>
                                        </p:attrNameLst>
                                      </p:cBhvr>
                                      <p:to>
                                        <p:strVal val="visible"/>
                                      </p:to>
                                    </p:set>
                                    <p:animEffect filter="fade" transition="in">
                                      <p:cBhvr>
                                        <p:cTn dur="1000"/>
                                        <p:tgtEl>
                                          <p:spTgt spid="8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4" st="4"/>
                                            </p:txEl>
                                          </p:spTgt>
                                        </p:tgtEl>
                                        <p:attrNameLst>
                                          <p:attrName>style.visibility</p:attrName>
                                        </p:attrNameLst>
                                      </p:cBhvr>
                                      <p:to>
                                        <p:strVal val="visible"/>
                                      </p:to>
                                    </p:set>
                                    <p:animEffect filter="fade" transition="in">
                                      <p:cBhvr>
                                        <p:cTn dur="1000"/>
                                        <p:tgtEl>
                                          <p:spTgt spid="8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5" st="5"/>
                                            </p:txEl>
                                          </p:spTgt>
                                        </p:tgtEl>
                                        <p:attrNameLst>
                                          <p:attrName>style.visibility</p:attrName>
                                        </p:attrNameLst>
                                      </p:cBhvr>
                                      <p:to>
                                        <p:strVal val="visible"/>
                                      </p:to>
                                    </p:set>
                                    <p:animEffect filter="fade" transition="in">
                                      <p:cBhvr>
                                        <p:cTn dur="1000"/>
                                        <p:tgtEl>
                                          <p:spTgt spid="8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6" st="6"/>
                                            </p:txEl>
                                          </p:spTgt>
                                        </p:tgtEl>
                                        <p:attrNameLst>
                                          <p:attrName>style.visibility</p:attrName>
                                        </p:attrNameLst>
                                      </p:cBhvr>
                                      <p:to>
                                        <p:strVal val="visible"/>
                                      </p:to>
                                    </p:set>
                                    <p:animEffect filter="fade" transition="in">
                                      <p:cBhvr>
                                        <p:cTn dur="1000"/>
                                        <p:tgtEl>
                                          <p:spTgt spid="8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7" st="7"/>
                                            </p:txEl>
                                          </p:spTgt>
                                        </p:tgtEl>
                                        <p:attrNameLst>
                                          <p:attrName>style.visibility</p:attrName>
                                        </p:attrNameLst>
                                      </p:cBhvr>
                                      <p:to>
                                        <p:strVal val="visible"/>
                                      </p:to>
                                    </p:set>
                                    <p:animEffect filter="fade" transition="in">
                                      <p:cBhvr>
                                        <p:cTn dur="1000"/>
                                        <p:tgtEl>
                                          <p:spTgt spid="8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8" st="8"/>
                                            </p:txEl>
                                          </p:spTgt>
                                        </p:tgtEl>
                                        <p:attrNameLst>
                                          <p:attrName>style.visibility</p:attrName>
                                        </p:attrNameLst>
                                      </p:cBhvr>
                                      <p:to>
                                        <p:strVal val="visible"/>
                                      </p:to>
                                    </p:set>
                                    <p:animEffect filter="fade" transition="in">
                                      <p:cBhvr>
                                        <p:cTn dur="1000"/>
                                        <p:tgtEl>
                                          <p:spTgt spid="86">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9" st="9"/>
                                            </p:txEl>
                                          </p:spTgt>
                                        </p:tgtEl>
                                        <p:attrNameLst>
                                          <p:attrName>style.visibility</p:attrName>
                                        </p:attrNameLst>
                                      </p:cBhvr>
                                      <p:to>
                                        <p:strVal val="visible"/>
                                      </p:to>
                                    </p:set>
                                    <p:animEffect filter="fade" transition="in">
                                      <p:cBhvr>
                                        <p:cTn dur="1000"/>
                                        <p:tgtEl>
                                          <p:spTgt spid="86">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xEl>
                                              <p:pRg end="10" st="10"/>
                                            </p:txEl>
                                          </p:spTgt>
                                        </p:tgtEl>
                                        <p:attrNameLst>
                                          <p:attrName>style.visibility</p:attrName>
                                        </p:attrNameLst>
                                      </p:cBhvr>
                                      <p:to>
                                        <p:strVal val="visible"/>
                                      </p:to>
                                    </p:set>
                                    <p:animEffect filter="fade" transition="in">
                                      <p:cBhvr>
                                        <p:cTn dur="1000"/>
                                        <p:tgtEl>
                                          <p:spTgt spid="86">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gfcaad58683_0_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4" name="Google Shape;94;gfcaad58683_0_2"/>
          <p:cNvSpPr txBox="1"/>
          <p:nvPr/>
        </p:nvSpPr>
        <p:spPr>
          <a:xfrm>
            <a:off x="313400" y="544200"/>
            <a:ext cx="5456400" cy="423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GB" sz="1800" u="none" cap="none" strike="noStrike">
                <a:solidFill>
                  <a:srgbClr val="666666"/>
                </a:solidFill>
                <a:latin typeface="Arial"/>
                <a:ea typeface="Arial"/>
                <a:cs typeface="Arial"/>
                <a:sym typeface="Arial"/>
              </a:rPr>
              <a:t>Experimenting with the garden light circuit</a:t>
            </a:r>
            <a:endParaRPr b="1"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For this first experiment we are going to investigate:</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How long it takes to harvest enough power to light the lower energy light bulb dimly/brightly.</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How long does the light bulb last when the solar panel is disconnected from the solar store?</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What type of light works best?</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666666"/>
                </a:solidFill>
                <a:latin typeface="Arial"/>
                <a:ea typeface="Arial"/>
                <a:cs typeface="Arial"/>
                <a:sym typeface="Arial"/>
              </a:rPr>
              <a:t>...but first how does the solar panel and store work?</a:t>
            </a:r>
            <a:endParaRPr b="0" i="0" sz="1800" u="none" cap="none" strike="noStrike">
              <a:solidFill>
                <a:srgbClr val="666666"/>
              </a:solidFill>
              <a:latin typeface="Arial"/>
              <a:ea typeface="Arial"/>
              <a:cs typeface="Arial"/>
              <a:sym typeface="Arial"/>
            </a:endParaRPr>
          </a:p>
        </p:txBody>
      </p:sp>
      <p:sp>
        <p:nvSpPr>
          <p:cNvPr id="95" name="Google Shape;95;gfcaad58683_0_2"/>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2</a:t>
            </a:r>
            <a:endParaRPr b="0" i="0" sz="1400" u="none" cap="none" strike="noStrike">
              <a:solidFill>
                <a:srgbClr val="666666"/>
              </a:solidFill>
              <a:latin typeface="Arial"/>
              <a:ea typeface="Arial"/>
              <a:cs typeface="Arial"/>
              <a:sym typeface="Arial"/>
            </a:endParaRPr>
          </a:p>
        </p:txBody>
      </p:sp>
      <p:pic>
        <p:nvPicPr>
          <p:cNvPr id="96" name="Google Shape;96;gfcaad58683_0_2"/>
          <p:cNvPicPr preferRelativeResize="0"/>
          <p:nvPr/>
        </p:nvPicPr>
        <p:blipFill rotWithShape="1">
          <a:blip r:embed="rId3">
            <a:alphaModFix/>
          </a:blip>
          <a:srcRect b="0" l="0" r="0" t="0"/>
          <a:stretch/>
        </p:blipFill>
        <p:spPr>
          <a:xfrm>
            <a:off x="5769800" y="466500"/>
            <a:ext cx="2910001" cy="431111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0" st="0"/>
                                            </p:txEl>
                                          </p:spTgt>
                                        </p:tgtEl>
                                        <p:attrNameLst>
                                          <p:attrName>style.visibility</p:attrName>
                                        </p:attrNameLst>
                                      </p:cBhvr>
                                      <p:to>
                                        <p:strVal val="visible"/>
                                      </p:to>
                                    </p:set>
                                    <p:animEffect filter="fade" transition="in">
                                      <p:cBhvr>
                                        <p:cTn dur="1000"/>
                                        <p:tgtEl>
                                          <p:spTgt spid="9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1" st="1"/>
                                            </p:txEl>
                                          </p:spTgt>
                                        </p:tgtEl>
                                        <p:attrNameLst>
                                          <p:attrName>style.visibility</p:attrName>
                                        </p:attrNameLst>
                                      </p:cBhvr>
                                      <p:to>
                                        <p:strVal val="visible"/>
                                      </p:to>
                                    </p:set>
                                    <p:animEffect filter="fade" transition="in">
                                      <p:cBhvr>
                                        <p:cTn dur="1000"/>
                                        <p:tgtEl>
                                          <p:spTgt spid="9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2" st="2"/>
                                            </p:txEl>
                                          </p:spTgt>
                                        </p:tgtEl>
                                        <p:attrNameLst>
                                          <p:attrName>style.visibility</p:attrName>
                                        </p:attrNameLst>
                                      </p:cBhvr>
                                      <p:to>
                                        <p:strVal val="visible"/>
                                      </p:to>
                                    </p:set>
                                    <p:animEffect filter="fade" transition="in">
                                      <p:cBhvr>
                                        <p:cTn dur="1000"/>
                                        <p:tgtEl>
                                          <p:spTgt spid="9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3" st="3"/>
                                            </p:txEl>
                                          </p:spTgt>
                                        </p:tgtEl>
                                        <p:attrNameLst>
                                          <p:attrName>style.visibility</p:attrName>
                                        </p:attrNameLst>
                                      </p:cBhvr>
                                      <p:to>
                                        <p:strVal val="visible"/>
                                      </p:to>
                                    </p:set>
                                    <p:animEffect filter="fade" transition="in">
                                      <p:cBhvr>
                                        <p:cTn dur="1000"/>
                                        <p:tgtEl>
                                          <p:spTgt spid="9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4" st="4"/>
                                            </p:txEl>
                                          </p:spTgt>
                                        </p:tgtEl>
                                        <p:attrNameLst>
                                          <p:attrName>style.visibility</p:attrName>
                                        </p:attrNameLst>
                                      </p:cBhvr>
                                      <p:to>
                                        <p:strVal val="visible"/>
                                      </p:to>
                                    </p:set>
                                    <p:animEffect filter="fade" transition="in">
                                      <p:cBhvr>
                                        <p:cTn dur="1000"/>
                                        <p:tgtEl>
                                          <p:spTgt spid="9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5" st="5"/>
                                            </p:txEl>
                                          </p:spTgt>
                                        </p:tgtEl>
                                        <p:attrNameLst>
                                          <p:attrName>style.visibility</p:attrName>
                                        </p:attrNameLst>
                                      </p:cBhvr>
                                      <p:to>
                                        <p:strVal val="visible"/>
                                      </p:to>
                                    </p:set>
                                    <p:animEffect filter="fade" transition="in">
                                      <p:cBhvr>
                                        <p:cTn dur="1000"/>
                                        <p:tgtEl>
                                          <p:spTgt spid="9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6" st="6"/>
                                            </p:txEl>
                                          </p:spTgt>
                                        </p:tgtEl>
                                        <p:attrNameLst>
                                          <p:attrName>style.visibility</p:attrName>
                                        </p:attrNameLst>
                                      </p:cBhvr>
                                      <p:to>
                                        <p:strVal val="visible"/>
                                      </p:to>
                                    </p:set>
                                    <p:animEffect filter="fade" transition="in">
                                      <p:cBhvr>
                                        <p:cTn dur="1000"/>
                                        <p:tgtEl>
                                          <p:spTgt spid="9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7" st="7"/>
                                            </p:txEl>
                                          </p:spTgt>
                                        </p:tgtEl>
                                        <p:attrNameLst>
                                          <p:attrName>style.visibility</p:attrName>
                                        </p:attrNameLst>
                                      </p:cBhvr>
                                      <p:to>
                                        <p:strVal val="visible"/>
                                      </p:to>
                                    </p:set>
                                    <p:animEffect filter="fade" transition="in">
                                      <p:cBhvr>
                                        <p:cTn dur="1000"/>
                                        <p:tgtEl>
                                          <p:spTgt spid="9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8" st="8"/>
                                            </p:txEl>
                                          </p:spTgt>
                                        </p:tgtEl>
                                        <p:attrNameLst>
                                          <p:attrName>style.visibility</p:attrName>
                                        </p:attrNameLst>
                                      </p:cBhvr>
                                      <p:to>
                                        <p:strVal val="visible"/>
                                      </p:to>
                                    </p:set>
                                    <p:animEffect filter="fade" transition="in">
                                      <p:cBhvr>
                                        <p:cTn dur="1000"/>
                                        <p:tgtEl>
                                          <p:spTgt spid="94">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9" st="9"/>
                                            </p:txEl>
                                          </p:spTgt>
                                        </p:tgtEl>
                                        <p:attrNameLst>
                                          <p:attrName>style.visibility</p:attrName>
                                        </p:attrNameLst>
                                      </p:cBhvr>
                                      <p:to>
                                        <p:strVal val="visible"/>
                                      </p:to>
                                    </p:set>
                                    <p:animEffect filter="fade" transition="in">
                                      <p:cBhvr>
                                        <p:cTn dur="1000"/>
                                        <p:tgtEl>
                                          <p:spTgt spid="94">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10" st="10"/>
                                            </p:txEl>
                                          </p:spTgt>
                                        </p:tgtEl>
                                        <p:attrNameLst>
                                          <p:attrName>style.visibility</p:attrName>
                                        </p:attrNameLst>
                                      </p:cBhvr>
                                      <p:to>
                                        <p:strVal val="visible"/>
                                      </p:to>
                                    </p:set>
                                    <p:animEffect filter="fade" transition="in">
                                      <p:cBhvr>
                                        <p:cTn dur="1000"/>
                                        <p:tgtEl>
                                          <p:spTgt spid="94">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gf1ceaf9572_0_1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How does the MonkMakes garden light circuit work?</a:t>
            </a:r>
            <a:endParaRPr/>
          </a:p>
        </p:txBody>
      </p:sp>
      <p:sp>
        <p:nvSpPr>
          <p:cNvPr id="102" name="Google Shape;102;gf1ceaf9572_0_1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pic>
        <p:nvPicPr>
          <p:cNvPr id="103" name="Google Shape;103;gf1ceaf9572_0_14"/>
          <p:cNvPicPr preferRelativeResize="0"/>
          <p:nvPr/>
        </p:nvPicPr>
        <p:blipFill rotWithShape="1">
          <a:blip r:embed="rId3">
            <a:alphaModFix/>
          </a:blip>
          <a:srcRect b="0" l="0" r="0" t="0"/>
          <a:stretch/>
        </p:blipFill>
        <p:spPr>
          <a:xfrm>
            <a:off x="2275225" y="1170100"/>
            <a:ext cx="4423950" cy="3390325"/>
          </a:xfrm>
          <a:prstGeom prst="rect">
            <a:avLst/>
          </a:prstGeom>
          <a:noFill/>
          <a:ln>
            <a:noFill/>
          </a:ln>
        </p:spPr>
      </p:pic>
      <p:pic>
        <p:nvPicPr>
          <p:cNvPr id="104" name="Google Shape;104;gf1ceaf9572_0_14"/>
          <p:cNvPicPr preferRelativeResize="0"/>
          <p:nvPr/>
        </p:nvPicPr>
        <p:blipFill rotWithShape="1">
          <a:blip r:embed="rId4">
            <a:alphaModFix/>
          </a:blip>
          <a:srcRect b="0" l="0" r="0" t="0"/>
          <a:stretch/>
        </p:blipFill>
        <p:spPr>
          <a:xfrm flipH="1">
            <a:off x="146350" y="888025"/>
            <a:ext cx="2140026" cy="2146734"/>
          </a:xfrm>
          <a:prstGeom prst="rect">
            <a:avLst/>
          </a:prstGeom>
          <a:noFill/>
          <a:ln>
            <a:noFill/>
          </a:ln>
        </p:spPr>
      </p:pic>
      <p:sp>
        <p:nvSpPr>
          <p:cNvPr id="105" name="Google Shape;105;gf1ceaf9572_0_14"/>
          <p:cNvSpPr txBox="1"/>
          <p:nvPr/>
        </p:nvSpPr>
        <p:spPr>
          <a:xfrm>
            <a:off x="199100" y="3019725"/>
            <a:ext cx="19746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1. Light reacts with the photovoltaic cells to produce an electric current.</a:t>
            </a:r>
            <a:endParaRPr b="0" i="0" sz="1600" u="none" cap="none" strike="noStrike">
              <a:solidFill>
                <a:srgbClr val="666666"/>
              </a:solidFill>
              <a:latin typeface="Arial"/>
              <a:ea typeface="Arial"/>
              <a:cs typeface="Arial"/>
              <a:sym typeface="Arial"/>
            </a:endParaRPr>
          </a:p>
        </p:txBody>
      </p:sp>
      <p:sp>
        <p:nvSpPr>
          <p:cNvPr id="106" name="Google Shape;106;gf1ceaf9572_0_14"/>
          <p:cNvSpPr txBox="1"/>
          <p:nvPr/>
        </p:nvSpPr>
        <p:spPr>
          <a:xfrm>
            <a:off x="6858250" y="3138950"/>
            <a:ext cx="19746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2. The electric current flows through the alligator clips and is stored in the supercapacitor in the solar store.</a:t>
            </a:r>
            <a:endParaRPr b="0" i="0" sz="1600" u="none" cap="none" strike="noStrike">
              <a:solidFill>
                <a:srgbClr val="666666"/>
              </a:solidFill>
              <a:latin typeface="Arial"/>
              <a:ea typeface="Arial"/>
              <a:cs typeface="Arial"/>
              <a:sym typeface="Arial"/>
            </a:endParaRPr>
          </a:p>
        </p:txBody>
      </p:sp>
      <p:sp>
        <p:nvSpPr>
          <p:cNvPr id="107" name="Google Shape;107;gf1ceaf9572_0_14"/>
          <p:cNvSpPr txBox="1"/>
          <p:nvPr/>
        </p:nvSpPr>
        <p:spPr>
          <a:xfrm>
            <a:off x="6858250" y="1007088"/>
            <a:ext cx="19746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666666"/>
                </a:solidFill>
                <a:latin typeface="Arial"/>
                <a:ea typeface="Arial"/>
                <a:cs typeface="Arial"/>
                <a:sym typeface="Arial"/>
              </a:rPr>
              <a:t>3. If the white leads are touching, the solar store is enabled to release the flow of electricity and light the bulb.</a:t>
            </a:r>
            <a:endParaRPr b="0" i="0" sz="1600" u="none" cap="none" strike="noStrike">
              <a:solidFill>
                <a:srgbClr val="666666"/>
              </a:solidFill>
              <a:latin typeface="Arial"/>
              <a:ea typeface="Arial"/>
              <a:cs typeface="Arial"/>
              <a:sym typeface="Arial"/>
            </a:endParaRPr>
          </a:p>
        </p:txBody>
      </p:sp>
      <p:sp>
        <p:nvSpPr>
          <p:cNvPr id="108" name="Google Shape;108;gf1ceaf9572_0_14"/>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1000"/>
                                        <p:tgtEl>
                                          <p:spTgt spid="1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Students compile the circuit and start experimenting </a:t>
            </a:r>
            <a:endParaRPr/>
          </a:p>
        </p:txBody>
      </p:sp>
      <p:sp>
        <p:nvSpPr>
          <p:cNvPr id="114" name="Google Shape;114;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5" name="Google Shape;115;p7"/>
          <p:cNvSpPr txBox="1"/>
          <p:nvPr/>
        </p:nvSpPr>
        <p:spPr>
          <a:xfrm>
            <a:off x="449125" y="1173575"/>
            <a:ext cx="1673700" cy="31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116" name="Google Shape;116;p7"/>
          <p:cNvSpPr txBox="1"/>
          <p:nvPr/>
        </p:nvSpPr>
        <p:spPr>
          <a:xfrm>
            <a:off x="6993475" y="1157850"/>
            <a:ext cx="2037900" cy="353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Use either bright sunlight or artificial light to charge the solar panel.  As soon as you complete the circuit start timing how long it takes before the bulb lights up.</a:t>
            </a:r>
            <a:endParaRPr b="0" i="0" sz="1800" u="none" cap="none" strike="noStrike">
              <a:solidFill>
                <a:srgbClr val="666666"/>
              </a:solidFill>
              <a:latin typeface="Arial"/>
              <a:ea typeface="Arial"/>
              <a:cs typeface="Arial"/>
              <a:sym typeface="Arial"/>
            </a:endParaRPr>
          </a:p>
        </p:txBody>
      </p:sp>
      <p:pic>
        <p:nvPicPr>
          <p:cNvPr id="117" name="Google Shape;117;p7"/>
          <p:cNvPicPr preferRelativeResize="0"/>
          <p:nvPr/>
        </p:nvPicPr>
        <p:blipFill rotWithShape="1">
          <a:blip r:embed="rId3">
            <a:alphaModFix/>
          </a:blip>
          <a:srcRect b="0" l="0" r="0" t="0"/>
          <a:stretch/>
        </p:blipFill>
        <p:spPr>
          <a:xfrm>
            <a:off x="2275225" y="1170100"/>
            <a:ext cx="4423950" cy="3390325"/>
          </a:xfrm>
          <a:prstGeom prst="rect">
            <a:avLst/>
          </a:prstGeom>
          <a:noFill/>
          <a:ln>
            <a:noFill/>
          </a:ln>
        </p:spPr>
      </p:pic>
      <p:sp>
        <p:nvSpPr>
          <p:cNvPr id="118" name="Google Shape;118;p7"/>
          <p:cNvSpPr txBox="1"/>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400"/>
              <a:buFont typeface="Arial"/>
              <a:buNone/>
            </a:pPr>
            <a:r>
              <a:rPr b="0" i="0" lang="en-GB" sz="1400" u="none" cap="none" strike="noStrike">
                <a:solidFill>
                  <a:srgbClr val="666666"/>
                </a:solidFill>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000"/>
                                        <p:tgtEl>
                                          <p:spTgt spid="11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animEffect filter="fade" transition="in">
                                      <p:cBhvr>
                                        <p:cTn dur="1000"/>
                                        <p:tgtEl>
                                          <p:spTgt spid="116">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